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5"/>
  </p:notesMasterIdLst>
  <p:handoutMasterIdLst>
    <p:handoutMasterId r:id="rId36"/>
  </p:handoutMasterIdLst>
  <p:sldIdLst>
    <p:sldId id="1779" r:id="rId7"/>
    <p:sldId id="1765" r:id="rId8"/>
    <p:sldId id="739" r:id="rId9"/>
    <p:sldId id="1782" r:id="rId10"/>
    <p:sldId id="1811" r:id="rId11"/>
    <p:sldId id="1813" r:id="rId12"/>
    <p:sldId id="1814" r:id="rId13"/>
    <p:sldId id="1815" r:id="rId14"/>
    <p:sldId id="1816" r:id="rId15"/>
    <p:sldId id="1818" r:id="rId16"/>
    <p:sldId id="1819" r:id="rId17"/>
    <p:sldId id="1820" r:id="rId18"/>
    <p:sldId id="1806" r:id="rId19"/>
    <p:sldId id="1821" r:id="rId20"/>
    <p:sldId id="1807" r:id="rId21"/>
    <p:sldId id="1808" r:id="rId22"/>
    <p:sldId id="1809" r:id="rId23"/>
    <p:sldId id="1822" r:id="rId24"/>
    <p:sldId id="1785" r:id="rId25"/>
    <p:sldId id="1791" r:id="rId26"/>
    <p:sldId id="1793" r:id="rId27"/>
    <p:sldId id="1794" r:id="rId28"/>
    <p:sldId id="1795" r:id="rId29"/>
    <p:sldId id="1796" r:id="rId30"/>
    <p:sldId id="1797" r:id="rId31"/>
    <p:sldId id="741" r:id="rId32"/>
    <p:sldId id="1784" r:id="rId33"/>
    <p:sldId id="680" r:id="rId34"/>
  </p:sldIdLst>
  <p:sldSz cx="12196763" cy="6858000"/>
  <p:notesSz cx="6805613" cy="9939338"/>
  <p:custDataLst>
    <p:tags r:id="rId3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00FA00"/>
    <a:srgbClr val="6FC4F7"/>
    <a:srgbClr val="374154"/>
    <a:srgbClr val="FFC000"/>
    <a:srgbClr val="F78898"/>
    <a:srgbClr val="34393C"/>
    <a:srgbClr val="384056"/>
    <a:srgbClr val="FFFFFF"/>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73" autoAdjust="0"/>
    <p:restoredTop sz="91896" autoAdjust="0"/>
  </p:normalViewPr>
  <p:slideViewPr>
    <p:cSldViewPr showGuides="1">
      <p:cViewPr varScale="1">
        <p:scale>
          <a:sx n="112" d="100"/>
          <a:sy n="112" d="100"/>
        </p:scale>
        <p:origin x="368" y="17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2022/10/30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对于语言序列 </a:t>
            </a:r>
            <a:r>
              <a:rPr lang="en-US" altLang="zh-CN" sz="1600" b="0" i="0" kern="1200" dirty="0">
                <a:solidFill>
                  <a:schemeClr val="tx1"/>
                </a:solidFill>
                <a:effectLst/>
                <a:latin typeface="+mn-lt"/>
                <a:ea typeface="+mn-ea"/>
                <a:cs typeface="+mn-cs"/>
              </a:rPr>
              <a:t>w1,w2,...,</a:t>
            </a:r>
            <a:r>
              <a:rPr lang="en-US" altLang="zh-CN" sz="1600" b="0" i="0" kern="1200" dirty="0" err="1">
                <a:solidFill>
                  <a:schemeClr val="tx1"/>
                </a:solidFill>
                <a:effectLst/>
                <a:latin typeface="+mn-lt"/>
                <a:ea typeface="+mn-ea"/>
                <a:cs typeface="+mn-cs"/>
              </a:rPr>
              <a:t>wn</a:t>
            </a:r>
            <a:r>
              <a:rPr lang="zh-CN" altLang="en-US" sz="1600" b="0" i="0" kern="1200" dirty="0">
                <a:solidFill>
                  <a:schemeClr val="tx1"/>
                </a:solidFill>
                <a:effectLst/>
                <a:latin typeface="+mn-lt"/>
                <a:ea typeface="+mn-ea"/>
                <a:cs typeface="+mn-cs"/>
              </a:rPr>
              <a:t>，语言模型就是计算该序列的概率，即 </a:t>
            </a:r>
            <a:r>
              <a:rPr lang="en-US" altLang="zh-CN" sz="1600" b="0" i="0" kern="1200" dirty="0">
                <a:solidFill>
                  <a:schemeClr val="tx1"/>
                </a:solidFill>
                <a:effectLst/>
                <a:latin typeface="+mn-lt"/>
                <a:ea typeface="+mn-ea"/>
                <a:cs typeface="+mn-cs"/>
              </a:rPr>
              <a:t>P(w1,w2,...,</a:t>
            </a:r>
            <a:r>
              <a:rPr lang="en-US" altLang="zh-CN" sz="1600" b="0" i="0" kern="1200" dirty="0" err="1">
                <a:solidFill>
                  <a:schemeClr val="tx1"/>
                </a:solidFill>
                <a:effectLst/>
                <a:latin typeface="+mn-lt"/>
                <a:ea typeface="+mn-ea"/>
                <a:cs typeface="+mn-cs"/>
              </a:rPr>
              <a:t>wn</a:t>
            </a:r>
            <a:r>
              <a:rPr lang="en-US" altLang="zh-CN" sz="1600" b="0" i="0" kern="1200" dirty="0">
                <a:solidFill>
                  <a:schemeClr val="tx1"/>
                </a:solidFill>
                <a:effectLst/>
                <a:latin typeface="+mn-lt"/>
                <a:ea typeface="+mn-ea"/>
                <a:cs typeface="+mn-cs"/>
              </a:rPr>
              <a:t>) </a:t>
            </a:r>
          </a:p>
          <a:p>
            <a:endParaRPr kumimoji="1" lang="en-US" altLang="zh-CN" sz="1600" b="0" i="0" kern="1200" dirty="0">
              <a:solidFill>
                <a:schemeClr val="tx1"/>
              </a:solidFill>
              <a:effectLst/>
              <a:latin typeface="+mn-lt"/>
              <a:ea typeface="+mn-ea"/>
              <a:cs typeface="+mn-cs"/>
            </a:endParaRPr>
          </a:p>
          <a:p>
            <a:r>
              <a:rPr lang="zh-CN" altLang="en-US" sz="1600" b="0" i="0" kern="1200" dirty="0">
                <a:solidFill>
                  <a:schemeClr val="tx1"/>
                </a:solidFill>
                <a:effectLst/>
                <a:latin typeface="+mn-lt"/>
                <a:ea typeface="+mn-ea"/>
                <a:cs typeface="+mn-cs"/>
              </a:rPr>
              <a:t>语言模型是对语句的</a:t>
            </a:r>
            <a:r>
              <a:rPr lang="zh-CN" altLang="en-US" sz="1600" b="1" i="0" kern="1200" dirty="0">
                <a:solidFill>
                  <a:schemeClr val="tx1"/>
                </a:solidFill>
                <a:effectLst/>
                <a:latin typeface="+mn-lt"/>
                <a:ea typeface="+mn-ea"/>
                <a:cs typeface="+mn-cs"/>
              </a:rPr>
              <a:t>概率分布</a:t>
            </a:r>
            <a:r>
              <a:rPr lang="zh-CN" altLang="en-US" sz="1600" b="0" i="0" kern="1200" dirty="0">
                <a:solidFill>
                  <a:schemeClr val="tx1"/>
                </a:solidFill>
                <a:effectLst/>
                <a:latin typeface="+mn-lt"/>
                <a:ea typeface="+mn-ea"/>
                <a:cs typeface="+mn-cs"/>
              </a:rPr>
              <a:t>的建模</a:t>
            </a:r>
            <a:endParaRPr lang="en-US" altLang="zh-CN" sz="1600" b="0" i="0" kern="1200" dirty="0">
              <a:solidFill>
                <a:schemeClr val="tx1"/>
              </a:solidFill>
              <a:effectLst/>
              <a:latin typeface="+mn-lt"/>
              <a:ea typeface="+mn-ea"/>
              <a:cs typeface="+mn-cs"/>
            </a:endParaRPr>
          </a:p>
          <a:p>
            <a:endParaRPr kumimoji="1" lang="en-US" altLang="zh-CN" sz="1600" b="0" i="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6</a:t>
            </a:fld>
            <a:endParaRPr lang="zh-CN" altLang="en-US"/>
          </a:p>
        </p:txBody>
      </p:sp>
    </p:spTree>
    <p:extLst>
      <p:ext uri="{BB962C8B-B14F-4D97-AF65-F5344CB8AC3E}">
        <p14:creationId xmlns:p14="http://schemas.microsoft.com/office/powerpoint/2010/main" val="822638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对于语言序列 </a:t>
            </a:r>
            <a:r>
              <a:rPr lang="en-US" altLang="zh-CN" sz="1600" b="0" i="0" kern="1200" dirty="0">
                <a:solidFill>
                  <a:schemeClr val="tx1"/>
                </a:solidFill>
                <a:effectLst/>
                <a:latin typeface="+mn-lt"/>
                <a:ea typeface="+mn-ea"/>
                <a:cs typeface="+mn-cs"/>
              </a:rPr>
              <a:t>w1,w2,...,</a:t>
            </a:r>
            <a:r>
              <a:rPr lang="en-US" altLang="zh-CN" sz="1600" b="0" i="0" kern="1200" dirty="0" err="1">
                <a:solidFill>
                  <a:schemeClr val="tx1"/>
                </a:solidFill>
                <a:effectLst/>
                <a:latin typeface="+mn-lt"/>
                <a:ea typeface="+mn-ea"/>
                <a:cs typeface="+mn-cs"/>
              </a:rPr>
              <a:t>wn</a:t>
            </a:r>
            <a:r>
              <a:rPr lang="zh-CN" altLang="en-US" sz="1600" b="0" i="0" kern="1200" dirty="0">
                <a:solidFill>
                  <a:schemeClr val="tx1"/>
                </a:solidFill>
                <a:effectLst/>
                <a:latin typeface="+mn-lt"/>
                <a:ea typeface="+mn-ea"/>
                <a:cs typeface="+mn-cs"/>
              </a:rPr>
              <a:t>，语言模型就是计算该序列的概率，即 </a:t>
            </a:r>
            <a:r>
              <a:rPr lang="en-US" altLang="zh-CN" sz="1600" b="0" i="0" kern="1200" dirty="0">
                <a:solidFill>
                  <a:schemeClr val="tx1"/>
                </a:solidFill>
                <a:effectLst/>
                <a:latin typeface="+mn-lt"/>
                <a:ea typeface="+mn-ea"/>
                <a:cs typeface="+mn-cs"/>
              </a:rPr>
              <a:t>P(w1,w2,...,</a:t>
            </a:r>
            <a:r>
              <a:rPr lang="en-US" altLang="zh-CN" sz="1600" b="0" i="0" kern="1200" dirty="0" err="1">
                <a:solidFill>
                  <a:schemeClr val="tx1"/>
                </a:solidFill>
                <a:effectLst/>
                <a:latin typeface="+mn-lt"/>
                <a:ea typeface="+mn-ea"/>
                <a:cs typeface="+mn-cs"/>
              </a:rPr>
              <a:t>wn</a:t>
            </a:r>
            <a:r>
              <a:rPr lang="en-US" altLang="zh-CN" sz="1600" b="0" i="0" kern="1200" dirty="0">
                <a:solidFill>
                  <a:schemeClr val="tx1"/>
                </a:solidFill>
                <a:effectLst/>
                <a:latin typeface="+mn-lt"/>
                <a:ea typeface="+mn-ea"/>
                <a:cs typeface="+mn-cs"/>
              </a:rPr>
              <a:t>) </a:t>
            </a:r>
          </a:p>
          <a:p>
            <a:endParaRPr kumimoji="1" lang="en-US" altLang="zh-CN" sz="1600" b="0" i="0" kern="1200" dirty="0">
              <a:solidFill>
                <a:schemeClr val="tx1"/>
              </a:solidFill>
              <a:effectLst/>
              <a:latin typeface="+mn-lt"/>
              <a:ea typeface="+mn-ea"/>
              <a:cs typeface="+mn-cs"/>
            </a:endParaRPr>
          </a:p>
          <a:p>
            <a:r>
              <a:rPr lang="zh-CN" altLang="en-US" sz="1600" b="0" i="0" kern="1200" dirty="0">
                <a:solidFill>
                  <a:schemeClr val="tx1"/>
                </a:solidFill>
                <a:effectLst/>
                <a:latin typeface="+mn-lt"/>
                <a:ea typeface="+mn-ea"/>
                <a:cs typeface="+mn-cs"/>
              </a:rPr>
              <a:t>语言模型是对语句的</a:t>
            </a:r>
            <a:r>
              <a:rPr lang="zh-CN" altLang="en-US" sz="1600" b="1" i="0" kern="1200" dirty="0">
                <a:solidFill>
                  <a:schemeClr val="tx1"/>
                </a:solidFill>
                <a:effectLst/>
                <a:latin typeface="+mn-lt"/>
                <a:ea typeface="+mn-ea"/>
                <a:cs typeface="+mn-cs"/>
              </a:rPr>
              <a:t>概率分布</a:t>
            </a:r>
            <a:r>
              <a:rPr lang="zh-CN" altLang="en-US" sz="1600" b="0" i="0" kern="1200" dirty="0">
                <a:solidFill>
                  <a:schemeClr val="tx1"/>
                </a:solidFill>
                <a:effectLst/>
                <a:latin typeface="+mn-lt"/>
                <a:ea typeface="+mn-ea"/>
                <a:cs typeface="+mn-cs"/>
              </a:rPr>
              <a:t>的建模</a:t>
            </a:r>
            <a:endParaRPr lang="en-US" altLang="zh-CN" sz="1600" b="0" i="0" kern="1200" dirty="0">
              <a:solidFill>
                <a:schemeClr val="tx1"/>
              </a:solidFill>
              <a:effectLst/>
              <a:latin typeface="+mn-lt"/>
              <a:ea typeface="+mn-ea"/>
              <a:cs typeface="+mn-cs"/>
            </a:endParaRPr>
          </a:p>
          <a:p>
            <a:endParaRPr kumimoji="1" lang="en-US" altLang="zh-CN" sz="1600" b="0" i="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7</a:t>
            </a:fld>
            <a:endParaRPr lang="zh-CN" altLang="en-US"/>
          </a:p>
        </p:txBody>
      </p:sp>
    </p:spTree>
    <p:extLst>
      <p:ext uri="{BB962C8B-B14F-4D97-AF65-F5344CB8AC3E}">
        <p14:creationId xmlns:p14="http://schemas.microsoft.com/office/powerpoint/2010/main" val="761240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b="0" i="0" kern="1200" dirty="0">
                <a:solidFill>
                  <a:schemeClr val="tx1"/>
                </a:solidFill>
                <a:effectLst/>
                <a:latin typeface="+mn-lt"/>
                <a:ea typeface="+mn-ea"/>
                <a:cs typeface="+mn-cs"/>
              </a:rPr>
              <a:t>对于语言序列 </a:t>
            </a:r>
            <a:r>
              <a:rPr lang="en-US" altLang="zh-CN" sz="1600" b="0" i="0" kern="1200" dirty="0">
                <a:solidFill>
                  <a:schemeClr val="tx1"/>
                </a:solidFill>
                <a:effectLst/>
                <a:latin typeface="+mn-lt"/>
                <a:ea typeface="+mn-ea"/>
                <a:cs typeface="+mn-cs"/>
              </a:rPr>
              <a:t>w1,w2,...,</a:t>
            </a:r>
            <a:r>
              <a:rPr lang="en-US" altLang="zh-CN" sz="1600" b="0" i="0" kern="1200" dirty="0" err="1">
                <a:solidFill>
                  <a:schemeClr val="tx1"/>
                </a:solidFill>
                <a:effectLst/>
                <a:latin typeface="+mn-lt"/>
                <a:ea typeface="+mn-ea"/>
                <a:cs typeface="+mn-cs"/>
              </a:rPr>
              <a:t>wn</a:t>
            </a:r>
            <a:r>
              <a:rPr lang="zh-CN" altLang="en-US" sz="1600" b="0" i="0" kern="1200" dirty="0">
                <a:solidFill>
                  <a:schemeClr val="tx1"/>
                </a:solidFill>
                <a:effectLst/>
                <a:latin typeface="+mn-lt"/>
                <a:ea typeface="+mn-ea"/>
                <a:cs typeface="+mn-cs"/>
              </a:rPr>
              <a:t>，语言模型就是计算该序列的概率，即 </a:t>
            </a:r>
            <a:r>
              <a:rPr lang="en-US" altLang="zh-CN" sz="1600" b="0" i="0" kern="1200" dirty="0">
                <a:solidFill>
                  <a:schemeClr val="tx1"/>
                </a:solidFill>
                <a:effectLst/>
                <a:latin typeface="+mn-lt"/>
                <a:ea typeface="+mn-ea"/>
                <a:cs typeface="+mn-cs"/>
              </a:rPr>
              <a:t>P(w1,w2,...,</a:t>
            </a:r>
            <a:r>
              <a:rPr lang="en-US" altLang="zh-CN" sz="1600" b="0" i="0" kern="1200" dirty="0" err="1">
                <a:solidFill>
                  <a:schemeClr val="tx1"/>
                </a:solidFill>
                <a:effectLst/>
                <a:latin typeface="+mn-lt"/>
                <a:ea typeface="+mn-ea"/>
                <a:cs typeface="+mn-cs"/>
              </a:rPr>
              <a:t>wn</a:t>
            </a:r>
            <a:r>
              <a:rPr lang="en-US" altLang="zh-CN" sz="1600" b="0" i="0" kern="1200" dirty="0">
                <a:solidFill>
                  <a:schemeClr val="tx1"/>
                </a:solidFill>
                <a:effectLst/>
                <a:latin typeface="+mn-lt"/>
                <a:ea typeface="+mn-ea"/>
                <a:cs typeface="+mn-cs"/>
              </a:rPr>
              <a:t>) </a:t>
            </a:r>
          </a:p>
          <a:p>
            <a:endParaRPr kumimoji="1" lang="en-US" altLang="zh-CN" sz="1600" b="0" i="0" kern="1200" dirty="0">
              <a:solidFill>
                <a:schemeClr val="tx1"/>
              </a:solidFill>
              <a:effectLst/>
              <a:latin typeface="+mn-lt"/>
              <a:ea typeface="+mn-ea"/>
              <a:cs typeface="+mn-cs"/>
            </a:endParaRPr>
          </a:p>
          <a:p>
            <a:r>
              <a:rPr lang="zh-CN" altLang="en-US" sz="1600" b="0" i="0" kern="1200" dirty="0">
                <a:solidFill>
                  <a:schemeClr val="tx1"/>
                </a:solidFill>
                <a:effectLst/>
                <a:latin typeface="+mn-lt"/>
                <a:ea typeface="+mn-ea"/>
                <a:cs typeface="+mn-cs"/>
              </a:rPr>
              <a:t>语言模型是对语句的</a:t>
            </a:r>
            <a:r>
              <a:rPr lang="zh-CN" altLang="en-US" sz="1600" b="1" i="0" kern="1200" dirty="0">
                <a:solidFill>
                  <a:schemeClr val="tx1"/>
                </a:solidFill>
                <a:effectLst/>
                <a:latin typeface="+mn-lt"/>
                <a:ea typeface="+mn-ea"/>
                <a:cs typeface="+mn-cs"/>
              </a:rPr>
              <a:t>概率分布</a:t>
            </a:r>
            <a:r>
              <a:rPr lang="zh-CN" altLang="en-US" sz="1600" b="0" i="0" kern="1200" dirty="0">
                <a:solidFill>
                  <a:schemeClr val="tx1"/>
                </a:solidFill>
                <a:effectLst/>
                <a:latin typeface="+mn-lt"/>
                <a:ea typeface="+mn-ea"/>
                <a:cs typeface="+mn-cs"/>
              </a:rPr>
              <a:t>的建模</a:t>
            </a:r>
            <a:endParaRPr lang="en-US" altLang="zh-CN" sz="1600" b="0" i="0" kern="1200" dirty="0">
              <a:solidFill>
                <a:schemeClr val="tx1"/>
              </a:solidFill>
              <a:effectLst/>
              <a:latin typeface="+mn-lt"/>
              <a:ea typeface="+mn-ea"/>
              <a:cs typeface="+mn-cs"/>
            </a:endParaRPr>
          </a:p>
          <a:p>
            <a:endParaRPr kumimoji="1" lang="en-US" altLang="zh-CN" sz="1600" b="0" i="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8</a:t>
            </a:fld>
            <a:endParaRPr lang="zh-CN" altLang="en-US"/>
          </a:p>
        </p:txBody>
      </p:sp>
    </p:spTree>
    <p:extLst>
      <p:ext uri="{BB962C8B-B14F-4D97-AF65-F5344CB8AC3E}">
        <p14:creationId xmlns:p14="http://schemas.microsoft.com/office/powerpoint/2010/main" val="1291962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613626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0" r:id="rId4"/>
  </p:sldLayoutIdLst>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tiff"/></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37741" y="1196752"/>
            <a:ext cx="6432978"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大模型算法</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906544"/>
            <a:ext cx="8856984" cy="253056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zh-CN" altLang="en-US" sz="9600" kern="0" dirty="0">
                <a:solidFill>
                  <a:schemeClr val="bg1"/>
                </a:solidFill>
                <a:latin typeface="Microsoft YaHei" panose="020B0503020204020204" pitchFamily="34" charset="-122"/>
                <a:ea typeface="Microsoft YaHei" panose="020B0503020204020204" pitchFamily="34" charset="-122"/>
              </a:rPr>
              <a:t>语言大模型介绍</a:t>
            </a: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A4EF46-6BE5-354D-835D-767460AA8164}"/>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How large can</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name</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with</a:t>
            </a:r>
            <a:r>
              <a:rPr kumimoji="1" lang="zh-CN" altLang="en-US" sz="3200" dirty="0">
                <a:latin typeface="Futura Medium" panose="020B0602020204020303" pitchFamily="34" charset="-79"/>
                <a:cs typeface="Futura Medium" panose="020B0602020204020303" pitchFamily="34" charset="-79"/>
              </a:rPr>
              <a:t> </a:t>
            </a:r>
            <a:r>
              <a:rPr kumimoji="1" lang="en-US" altLang="zh-CN" sz="3200" u="sng" dirty="0">
                <a:latin typeface="Futura Medium" panose="020B0602020204020303" pitchFamily="34" charset="-79"/>
                <a:cs typeface="Futura Medium" panose="020B0602020204020303" pitchFamily="34" charset="-79"/>
              </a:rPr>
              <a:t>Large</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Language</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Model?</a:t>
            </a:r>
            <a:endParaRPr kumimoji="1" lang="zh-CN" altLang="en-US" sz="3200" b="0" dirty="0"/>
          </a:p>
        </p:txBody>
      </p:sp>
      <p:sp>
        <p:nvSpPr>
          <p:cNvPr id="3" name="内容占位符 2">
            <a:extLst>
              <a:ext uri="{FF2B5EF4-FFF2-40B4-BE49-F238E27FC236}">
                <a16:creationId xmlns:a16="http://schemas.microsoft.com/office/drawing/2014/main" id="{7F6C753D-7B31-764A-A056-1FEF2789E493}"/>
              </a:ext>
            </a:extLst>
          </p:cNvPr>
          <p:cNvSpPr>
            <a:spLocks noGrp="1"/>
          </p:cNvSpPr>
          <p:nvPr>
            <p:ph sz="half" idx="1"/>
          </p:nvPr>
        </p:nvSpPr>
        <p:spPr>
          <a:xfrm>
            <a:off x="623635" y="1340768"/>
            <a:ext cx="10963473" cy="4813768"/>
          </a:xfrm>
        </p:spPr>
        <p:txBody>
          <a:bodyPr/>
          <a:lstStyle/>
          <a:p>
            <a:r>
              <a:rPr kumimoji="1" lang="en-US" altLang="zh-CN" dirty="0">
                <a:solidFill>
                  <a:schemeClr val="tx1"/>
                </a:solidFill>
                <a:latin typeface="Gill Sans MT" panose="020B0502020104020203" pitchFamily="34" charset="0"/>
              </a:rPr>
              <a:t>Classification two camps of models: </a:t>
            </a:r>
          </a:p>
          <a:p>
            <a:pPr lvl="1"/>
            <a:r>
              <a:rPr kumimoji="1" lang="en-US" altLang="zh-CN" dirty="0">
                <a:solidFill>
                  <a:srgbClr val="59595A"/>
                </a:solidFill>
                <a:latin typeface="Gill Sans MT" panose="020B0502020104020203" pitchFamily="34" charset="0"/>
              </a:rPr>
              <a:t>Medium</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LMs: BERT/RoBERTa models (100M or 300M), T5 models (220M, 770M, 3B)</a:t>
            </a:r>
          </a:p>
          <a:p>
            <a:pPr lvl="1"/>
            <a:r>
              <a:rPr kumimoji="1" lang="en-US" altLang="zh-CN" dirty="0">
                <a:solidFill>
                  <a:srgbClr val="59595A"/>
                </a:solidFill>
                <a:latin typeface="Gill Sans MT" panose="020B0502020104020203" pitchFamily="34" charset="0"/>
              </a:rPr>
              <a:t>Large LMs: models of 100+ billion parameters</a:t>
            </a:r>
          </a:p>
          <a:p>
            <a:r>
              <a:rPr kumimoji="1" lang="en-US" altLang="zh-CN" dirty="0">
                <a:solidFill>
                  <a:schemeClr val="tx1"/>
                </a:solidFill>
                <a:latin typeface="Gill Sans MT" panose="020B0502020104020203" pitchFamily="34" charset="0"/>
              </a:rPr>
              <a:t>Larger model sizes:</a:t>
            </a:r>
          </a:p>
          <a:p>
            <a:pPr lvl="1"/>
            <a:r>
              <a:rPr kumimoji="1" lang="en-US" altLang="zh-CN" dirty="0">
                <a:solidFill>
                  <a:srgbClr val="59595A"/>
                </a:solidFill>
                <a:latin typeface="Gill Sans MT" panose="020B0502020104020203" pitchFamily="34" charset="0"/>
              </a:rPr>
              <a:t>large</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parameters</a:t>
            </a:r>
          </a:p>
          <a:p>
            <a:pPr lvl="1"/>
            <a:r>
              <a:rPr kumimoji="1" lang="en-US" altLang="zh-CN" dirty="0">
                <a:solidFill>
                  <a:srgbClr val="59595A"/>
                </a:solidFill>
                <a:latin typeface="Gill Sans MT" panose="020B0502020104020203" pitchFamily="34" charset="0"/>
              </a:rPr>
              <a:t>large</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dataset</a:t>
            </a:r>
          </a:p>
          <a:p>
            <a:pPr lvl="1"/>
            <a:r>
              <a:rPr kumimoji="1" lang="en-US" altLang="zh-CN" dirty="0">
                <a:solidFill>
                  <a:srgbClr val="59595A"/>
                </a:solidFill>
                <a:latin typeface="Gill Sans MT" panose="020B0502020104020203" pitchFamily="34" charset="0"/>
              </a:rPr>
              <a:t>large</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 computation</a:t>
            </a:r>
          </a:p>
          <a:p>
            <a:pPr marL="239106" lvl="1" indent="-239106">
              <a:buChar char="•"/>
            </a:pPr>
            <a:r>
              <a:rPr kumimoji="1" lang="en-US" altLang="zh-CN" sz="2000" dirty="0">
                <a:solidFill>
                  <a:schemeClr val="tx1"/>
                </a:solidFill>
                <a:latin typeface="Gill Sans MT" panose="020B0502020104020203" pitchFamily="34" charset="0"/>
              </a:rPr>
              <a:t>Different sizes of LMs have different ways to adapt:</a:t>
            </a:r>
            <a:r>
              <a:rPr kumimoji="1" lang="zh-CN" altLang="en-US" sz="2000" dirty="0">
                <a:solidFill>
                  <a:schemeClr val="tx1"/>
                </a:solidFill>
                <a:latin typeface="Gill Sans MT" panose="020B0502020104020203" pitchFamily="34" charset="0"/>
              </a:rPr>
              <a:t> </a:t>
            </a:r>
            <a:endParaRPr kumimoji="1" lang="en-US" altLang="zh-CN" sz="2000" dirty="0">
              <a:solidFill>
                <a:schemeClr val="tx1"/>
              </a:solidFill>
              <a:latin typeface="Gill Sans MT" panose="020B0502020104020203" pitchFamily="34" charset="0"/>
            </a:endParaRPr>
          </a:p>
          <a:p>
            <a:pPr lvl="1"/>
            <a:r>
              <a:rPr kumimoji="1" lang="en-US" altLang="zh-CN" dirty="0">
                <a:solidFill>
                  <a:srgbClr val="59595A"/>
                </a:solidFill>
                <a:latin typeface="Gill Sans MT" panose="020B0502020104020203" pitchFamily="34" charset="0"/>
              </a:rPr>
              <a:t>Fine-tuning</a:t>
            </a:r>
          </a:p>
          <a:p>
            <a:pPr lvl="1"/>
            <a:r>
              <a:rPr kumimoji="1" lang="en-US" altLang="zh-CN" dirty="0">
                <a:solidFill>
                  <a:srgbClr val="59595A"/>
                </a:solidFill>
                <a:latin typeface="Gill Sans MT" panose="020B0502020104020203" pitchFamily="34" charset="0"/>
              </a:rPr>
              <a:t>zero-shot/few-shot prompting</a:t>
            </a:r>
          </a:p>
          <a:p>
            <a:pPr lvl="1"/>
            <a:r>
              <a:rPr kumimoji="1" lang="en-US" altLang="zh-CN" dirty="0">
                <a:solidFill>
                  <a:srgbClr val="59595A"/>
                </a:solidFill>
                <a:latin typeface="Gill Sans MT" panose="020B0502020104020203" pitchFamily="34" charset="0"/>
              </a:rPr>
              <a:t>in-context learning(Instruction</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learning)</a:t>
            </a:r>
          </a:p>
        </p:txBody>
      </p:sp>
    </p:spTree>
    <p:extLst>
      <p:ext uri="{BB962C8B-B14F-4D97-AF65-F5344CB8AC3E}">
        <p14:creationId xmlns:p14="http://schemas.microsoft.com/office/powerpoint/2010/main" val="39917759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0478A5-1D12-8848-87F3-5A5E2C2434D1}"/>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Two</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Stage:</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What</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Pre-training and adaptation?</a:t>
            </a:r>
            <a:endParaRPr kumimoji="1" lang="zh-CN" altLang="en-US" sz="320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C03B5692-59F7-944E-81A9-3F8AA1AD24FE}"/>
              </a:ext>
            </a:extLst>
          </p:cNvPr>
          <p:cNvSpPr>
            <a:spLocks noGrp="1"/>
          </p:cNvSpPr>
          <p:nvPr>
            <p:ph sz="half" idx="1"/>
          </p:nvPr>
        </p:nvSpPr>
        <p:spPr>
          <a:xfrm>
            <a:off x="623635" y="1495552"/>
            <a:ext cx="11163378" cy="4525736"/>
          </a:xfrm>
        </p:spPr>
        <p:txBody>
          <a:bodyPr/>
          <a:lstStyle/>
          <a:p>
            <a:pPr>
              <a:lnSpc>
                <a:spcPct val="120000"/>
              </a:lnSpc>
            </a:pPr>
            <a:r>
              <a:rPr kumimoji="1" lang="en-US" altLang="zh-CN" dirty="0">
                <a:solidFill>
                  <a:schemeClr val="tx1"/>
                </a:solidFill>
                <a:latin typeface="Gill Sans MT" panose="020B0502020104020203" pitchFamily="34" charset="0"/>
              </a:rPr>
              <a:t>Pre-training:</a:t>
            </a:r>
            <a:r>
              <a:rPr kumimoji="1" lang="zh-CN" altLang="en-US" dirty="0">
                <a:solidFill>
                  <a:schemeClr val="tx1"/>
                </a:solidFill>
                <a:latin typeface="Gill Sans MT" panose="020B0502020104020203" pitchFamily="34" charset="0"/>
              </a:rPr>
              <a:t> </a:t>
            </a:r>
            <a:r>
              <a:rPr kumimoji="1" lang="en-US" altLang="zh-CN" dirty="0">
                <a:solidFill>
                  <a:srgbClr val="59595A"/>
                </a:solidFill>
                <a:latin typeface="Gill Sans MT" panose="020B0502020104020203" pitchFamily="34" charset="0"/>
              </a:rPr>
              <a:t>trained on huge amounts of unlabeled text using “self- supervised” training objectives.</a:t>
            </a:r>
          </a:p>
          <a:p>
            <a:pPr>
              <a:lnSpc>
                <a:spcPct val="120000"/>
              </a:lnSpc>
            </a:pPr>
            <a:r>
              <a:rPr kumimoji="1" lang="en-US" altLang="zh-CN" dirty="0">
                <a:solidFill>
                  <a:schemeClr val="tx1"/>
                </a:solidFill>
                <a:latin typeface="Gill Sans MT" panose="020B0502020104020203" pitchFamily="34" charset="0"/>
              </a:rPr>
              <a:t>Adaptation</a:t>
            </a:r>
            <a:r>
              <a:rPr kumimoji="1" lang="en-US" altLang="zh-CN" dirty="0">
                <a:solidFill>
                  <a:srgbClr val="59595A"/>
                </a:solidFill>
                <a:latin typeface="Gill Sans MT" panose="020B0502020104020203" pitchFamily="34" charset="0"/>
              </a:rPr>
              <a:t>: how to use a pre- trained model for downstream task?</a:t>
            </a:r>
          </a:p>
          <a:p>
            <a:pPr lvl="1">
              <a:lnSpc>
                <a:spcPct val="120000"/>
              </a:lnSpc>
            </a:pPr>
            <a:r>
              <a:rPr kumimoji="1" lang="en-US" altLang="zh-CN" dirty="0">
                <a:solidFill>
                  <a:srgbClr val="59595A"/>
                </a:solidFill>
                <a:latin typeface="Gill Sans MT" panose="020B0502020104020203" pitchFamily="34" charset="0"/>
              </a:rPr>
              <a:t>What types of NLP downstream</a:t>
            </a:r>
            <a:r>
              <a:rPr kumimoji="1" lang="zh-CN" altLang="en-US" dirty="0">
                <a:solidFill>
                  <a:srgbClr val="59595A"/>
                </a:solidFill>
                <a:latin typeface="Gill Sans MT" panose="020B0502020104020203" pitchFamily="34" charset="0"/>
              </a:rPr>
              <a:t> </a:t>
            </a:r>
            <a:r>
              <a:rPr kumimoji="1" lang="en-US" altLang="zh-CN" dirty="0">
                <a:solidFill>
                  <a:srgbClr val="59595A"/>
                </a:solidFill>
                <a:latin typeface="Gill Sans MT" panose="020B0502020104020203" pitchFamily="34" charset="0"/>
              </a:rPr>
              <a:t>tasks?</a:t>
            </a:r>
          </a:p>
          <a:p>
            <a:pPr lvl="1">
              <a:lnSpc>
                <a:spcPct val="120000"/>
              </a:lnSpc>
            </a:pPr>
            <a:r>
              <a:rPr kumimoji="1" lang="en-US" altLang="zh-CN" dirty="0">
                <a:solidFill>
                  <a:srgbClr val="59595A"/>
                </a:solidFill>
                <a:latin typeface="Gill Sans MT" panose="020B0502020104020203" pitchFamily="34" charset="0"/>
              </a:rPr>
              <a:t>How many annotated examples have?</a:t>
            </a:r>
            <a:endParaRPr kumimoji="1" lang="zh-CN" altLang="en-US" dirty="0">
              <a:solidFill>
                <a:srgbClr val="59595A"/>
              </a:solidFill>
              <a:latin typeface="Gill Sans MT" panose="020B0502020104020203" pitchFamily="34" charset="0"/>
            </a:endParaRPr>
          </a:p>
        </p:txBody>
      </p:sp>
      <p:pic>
        <p:nvPicPr>
          <p:cNvPr id="5" name="图片 4">
            <a:extLst>
              <a:ext uri="{FF2B5EF4-FFF2-40B4-BE49-F238E27FC236}">
                <a16:creationId xmlns:a16="http://schemas.microsoft.com/office/drawing/2014/main" id="{7041062F-CF16-DE4A-ACFB-85739203F97D}"/>
              </a:ext>
            </a:extLst>
          </p:cNvPr>
          <p:cNvPicPr>
            <a:picLocks noChangeAspect="1"/>
          </p:cNvPicPr>
          <p:nvPr/>
        </p:nvPicPr>
        <p:blipFill>
          <a:blip r:embed="rId2"/>
          <a:stretch>
            <a:fillRect/>
          </a:stretch>
        </p:blipFill>
        <p:spPr>
          <a:xfrm>
            <a:off x="2605337" y="3212976"/>
            <a:ext cx="7000070" cy="2808312"/>
          </a:xfrm>
          <a:prstGeom prst="rect">
            <a:avLst/>
          </a:prstGeom>
        </p:spPr>
      </p:pic>
    </p:spTree>
    <p:extLst>
      <p:ext uri="{BB962C8B-B14F-4D97-AF65-F5344CB8AC3E}">
        <p14:creationId xmlns:p14="http://schemas.microsoft.com/office/powerpoint/2010/main" val="25571380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0478A5-1D12-8848-87F3-5A5E2C2434D1}"/>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Why Large</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Language</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Model?</a:t>
            </a:r>
            <a:endParaRPr kumimoji="1" lang="zh-CN" altLang="en-US" sz="320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C03B5692-59F7-944E-81A9-3F8AA1AD24FE}"/>
              </a:ext>
            </a:extLst>
          </p:cNvPr>
          <p:cNvSpPr>
            <a:spLocks noGrp="1"/>
          </p:cNvSpPr>
          <p:nvPr>
            <p:ph sz="half" idx="1"/>
          </p:nvPr>
        </p:nvSpPr>
        <p:spPr>
          <a:xfrm>
            <a:off x="623635" y="1495552"/>
            <a:ext cx="4970690" cy="4525736"/>
          </a:xfrm>
        </p:spPr>
        <p:txBody>
          <a:bodyPr/>
          <a:lstStyle/>
          <a:p>
            <a:pPr algn="ctr">
              <a:lnSpc>
                <a:spcPct val="120000"/>
              </a:lnSpc>
            </a:pPr>
            <a:r>
              <a:rPr kumimoji="1" lang="en-US" altLang="zh-CN" dirty="0">
                <a:solidFill>
                  <a:srgbClr val="59595A"/>
                </a:solidFill>
                <a:latin typeface="Gill Sans MT" panose="020B0502020104020203" pitchFamily="34" charset="0"/>
              </a:rPr>
              <a:t>one single model to solve many NLP tasks.</a:t>
            </a:r>
          </a:p>
        </p:txBody>
      </p:sp>
      <p:pic>
        <p:nvPicPr>
          <p:cNvPr id="4" name="图片 3">
            <a:extLst>
              <a:ext uri="{FF2B5EF4-FFF2-40B4-BE49-F238E27FC236}">
                <a16:creationId xmlns:a16="http://schemas.microsoft.com/office/drawing/2014/main" id="{676CF98D-F346-8245-BE60-B1853D16F36F}"/>
              </a:ext>
            </a:extLst>
          </p:cNvPr>
          <p:cNvPicPr>
            <a:picLocks noChangeAspect="1"/>
          </p:cNvPicPr>
          <p:nvPr/>
        </p:nvPicPr>
        <p:blipFill>
          <a:blip r:embed="rId2"/>
          <a:stretch>
            <a:fillRect/>
          </a:stretch>
        </p:blipFill>
        <p:spPr>
          <a:xfrm>
            <a:off x="623635" y="2191957"/>
            <a:ext cx="5176696" cy="3685315"/>
          </a:xfrm>
          <a:prstGeom prst="rect">
            <a:avLst/>
          </a:prstGeom>
        </p:spPr>
      </p:pic>
      <p:sp>
        <p:nvSpPr>
          <p:cNvPr id="6" name="内容占位符 2">
            <a:extLst>
              <a:ext uri="{FF2B5EF4-FFF2-40B4-BE49-F238E27FC236}">
                <a16:creationId xmlns:a16="http://schemas.microsoft.com/office/drawing/2014/main" id="{2990FE7E-1DD5-D641-A005-95E5F6B2A559}"/>
              </a:ext>
            </a:extLst>
          </p:cNvPr>
          <p:cNvSpPr txBox="1">
            <a:spLocks/>
          </p:cNvSpPr>
          <p:nvPr/>
        </p:nvSpPr>
        <p:spPr>
          <a:xfrm>
            <a:off x="6593791" y="1489862"/>
            <a:ext cx="4970690"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algn="ctr">
              <a:lnSpc>
                <a:spcPct val="120000"/>
              </a:lnSpc>
            </a:pPr>
            <a:r>
              <a:rPr kumimoji="1" lang="en-US" altLang="zh-CN" dirty="0">
                <a:solidFill>
                  <a:srgbClr val="59595A"/>
                </a:solidFill>
                <a:latin typeface="Gill Sans MT" panose="020B0502020104020203" pitchFamily="34" charset="0"/>
              </a:rPr>
              <a:t>unlabeled text using “self- supervised”</a:t>
            </a:r>
            <a:endParaRPr kumimoji="1" lang="en-US" dirty="0">
              <a:solidFill>
                <a:srgbClr val="59595A"/>
              </a:solidFill>
              <a:latin typeface="Gill Sans MT" panose="020B0502020104020203" pitchFamily="34" charset="0"/>
            </a:endParaRPr>
          </a:p>
        </p:txBody>
      </p:sp>
      <p:sp>
        <p:nvSpPr>
          <p:cNvPr id="7" name="矩形 6">
            <a:extLst>
              <a:ext uri="{FF2B5EF4-FFF2-40B4-BE49-F238E27FC236}">
                <a16:creationId xmlns:a16="http://schemas.microsoft.com/office/drawing/2014/main" id="{4FC064F0-34B2-AC40-9AEA-BDC6CDA69026}"/>
              </a:ext>
            </a:extLst>
          </p:cNvPr>
          <p:cNvSpPr/>
          <p:nvPr/>
        </p:nvSpPr>
        <p:spPr>
          <a:xfrm>
            <a:off x="632435" y="5954591"/>
            <a:ext cx="1615763" cy="276999"/>
          </a:xfrm>
          <a:prstGeom prst="rect">
            <a:avLst/>
          </a:prstGeom>
        </p:spPr>
        <p:txBody>
          <a:bodyPr wrap="none">
            <a:spAutoFit/>
          </a:bodyPr>
          <a:lstStyle/>
          <a:p>
            <a:r>
              <a:rPr kumimoji="1" lang="en-US" altLang="zh-CN" sz="1200" dirty="0">
                <a:solidFill>
                  <a:srgbClr val="00FA00"/>
                </a:solidFill>
                <a:latin typeface="Gill Sans MT" panose="020B0502020104020203" pitchFamily="34" charset="0"/>
              </a:rPr>
              <a:t>(Wei</a:t>
            </a:r>
            <a:r>
              <a:rPr kumimoji="1" lang="zh-CN" altLang="en-US" sz="1200" dirty="0">
                <a:solidFill>
                  <a:srgbClr val="00FA00"/>
                </a:solidFill>
                <a:latin typeface="Gill Sans MT" panose="020B0502020104020203" pitchFamily="34" charset="0"/>
              </a:rPr>
              <a:t> </a:t>
            </a:r>
            <a:r>
              <a:rPr kumimoji="1" lang="en-US" altLang="zh-CN" sz="1200" dirty="0">
                <a:solidFill>
                  <a:srgbClr val="00FA00"/>
                </a:solidFill>
                <a:latin typeface="Gill Sans MT" panose="020B0502020104020203" pitchFamily="34" charset="0"/>
              </a:rPr>
              <a:t>et</a:t>
            </a:r>
            <a:r>
              <a:rPr kumimoji="1" lang="zh-CN" altLang="en-US" sz="1200" dirty="0">
                <a:solidFill>
                  <a:srgbClr val="00FA00"/>
                </a:solidFill>
                <a:latin typeface="Gill Sans MT" panose="020B0502020104020203" pitchFamily="34" charset="0"/>
              </a:rPr>
              <a:t> </a:t>
            </a:r>
            <a:r>
              <a:rPr kumimoji="1" lang="en-US" altLang="zh-CN" sz="1200" dirty="0">
                <a:solidFill>
                  <a:srgbClr val="00FA00"/>
                </a:solidFill>
                <a:latin typeface="Gill Sans MT" panose="020B0502020104020203" pitchFamily="34" charset="0"/>
              </a:rPr>
              <a:t>al,</a:t>
            </a:r>
            <a:r>
              <a:rPr kumimoji="1" lang="zh-CN" altLang="en-US" sz="1200" dirty="0">
                <a:solidFill>
                  <a:srgbClr val="00FA00"/>
                </a:solidFill>
                <a:latin typeface="Gill Sans MT" panose="020B0502020104020203" pitchFamily="34" charset="0"/>
              </a:rPr>
              <a:t> </a:t>
            </a:r>
            <a:r>
              <a:rPr kumimoji="1" lang="en-US" altLang="zh-CN" sz="1200" dirty="0">
                <a:solidFill>
                  <a:srgbClr val="00FA00"/>
                </a:solidFill>
                <a:latin typeface="Gill Sans MT" panose="020B0502020104020203" pitchFamily="34" charset="0"/>
              </a:rPr>
              <a:t>FLAN.2022)</a:t>
            </a:r>
            <a:endParaRPr lang="zh-CN" altLang="en-US" sz="1200" dirty="0">
              <a:solidFill>
                <a:srgbClr val="00FA00"/>
              </a:solidFill>
            </a:endParaRPr>
          </a:p>
        </p:txBody>
      </p:sp>
      <p:pic>
        <p:nvPicPr>
          <p:cNvPr id="8" name="图片 7">
            <a:extLst>
              <a:ext uri="{FF2B5EF4-FFF2-40B4-BE49-F238E27FC236}">
                <a16:creationId xmlns:a16="http://schemas.microsoft.com/office/drawing/2014/main" id="{E83BF8AC-0C40-9843-A66A-CBB90E0D64F6}"/>
              </a:ext>
            </a:extLst>
          </p:cNvPr>
          <p:cNvPicPr>
            <a:picLocks noChangeAspect="1"/>
          </p:cNvPicPr>
          <p:nvPr/>
        </p:nvPicPr>
        <p:blipFill>
          <a:blip r:embed="rId3"/>
          <a:stretch>
            <a:fillRect/>
          </a:stretch>
        </p:blipFill>
        <p:spPr>
          <a:xfrm>
            <a:off x="6787662" y="2223641"/>
            <a:ext cx="4577952" cy="836465"/>
          </a:xfrm>
          <a:prstGeom prst="rect">
            <a:avLst/>
          </a:prstGeom>
        </p:spPr>
      </p:pic>
      <p:pic>
        <p:nvPicPr>
          <p:cNvPr id="9" name="图片 8">
            <a:extLst>
              <a:ext uri="{FF2B5EF4-FFF2-40B4-BE49-F238E27FC236}">
                <a16:creationId xmlns:a16="http://schemas.microsoft.com/office/drawing/2014/main" id="{6880E0EE-91B7-5F47-B7EE-3E8E92FDB18E}"/>
              </a:ext>
            </a:extLst>
          </p:cNvPr>
          <p:cNvPicPr>
            <a:picLocks noChangeAspect="1"/>
          </p:cNvPicPr>
          <p:nvPr/>
        </p:nvPicPr>
        <p:blipFill>
          <a:blip r:embed="rId4"/>
          <a:stretch>
            <a:fillRect/>
          </a:stretch>
        </p:blipFill>
        <p:spPr>
          <a:xfrm>
            <a:off x="6940696" y="3284984"/>
            <a:ext cx="4271883" cy="2322907"/>
          </a:xfrm>
          <a:prstGeom prst="rect">
            <a:avLst/>
          </a:prstGeom>
        </p:spPr>
      </p:pic>
    </p:spTree>
    <p:extLst>
      <p:ext uri="{BB962C8B-B14F-4D97-AF65-F5344CB8AC3E}">
        <p14:creationId xmlns:p14="http://schemas.microsoft.com/office/powerpoint/2010/main" val="39389469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3270DA-2CDC-F14E-825E-E04430A56DB5}"/>
              </a:ext>
            </a:extLst>
          </p:cNvPr>
          <p:cNvSpPr>
            <a:spLocks noGrp="1"/>
          </p:cNvSpPr>
          <p:nvPr>
            <p:ph type="title"/>
          </p:nvPr>
        </p:nvSpPr>
        <p:spPr/>
        <p:txBody>
          <a:bodyPr anchor="ctr"/>
          <a:lstStyle/>
          <a:p>
            <a:r>
              <a:rPr kumimoji="1" lang="en-US" altLang="zh-CN" sz="3200" dirty="0">
                <a:latin typeface="Futura Medium" panose="020B0602020204020303" pitchFamily="34" charset="-79"/>
                <a:cs typeface="Futura Medium" panose="020B0602020204020303" pitchFamily="34" charset="-79"/>
              </a:rPr>
              <a:t>Recurrent neural network</a:t>
            </a:r>
            <a:r>
              <a:rPr kumimoji="1" lang="zh-CN" altLang="en-US" sz="3200" dirty="0">
                <a:latin typeface="Futura Medium" panose="020B0602020204020303" pitchFamily="34" charset="-79"/>
                <a:cs typeface="Futura Medium" panose="020B0602020204020303" pitchFamily="34" charset="-79"/>
              </a:rPr>
              <a:t>，</a:t>
            </a:r>
            <a:r>
              <a:rPr kumimoji="1" lang="en-US" altLang="zh-CN" sz="3200" dirty="0">
                <a:latin typeface="Futura Medium" panose="020B0602020204020303" pitchFamily="34" charset="-79"/>
                <a:cs typeface="Futura Medium" panose="020B0602020204020303" pitchFamily="34" charset="-79"/>
              </a:rPr>
              <a:t>RNN</a:t>
            </a:r>
            <a:endParaRPr kumimoji="1" lang="zh-CN" altLang="en-US" sz="3200" dirty="0">
              <a:latin typeface="Futura Medium" panose="020B0602020204020303" pitchFamily="34" charset="-79"/>
              <a:cs typeface="Futura Medium" panose="020B0602020204020303" pitchFamily="34" charset="-79"/>
            </a:endParaRPr>
          </a:p>
        </p:txBody>
      </p:sp>
      <p:pic>
        <p:nvPicPr>
          <p:cNvPr id="3" name="图片 2">
            <a:extLst>
              <a:ext uri="{FF2B5EF4-FFF2-40B4-BE49-F238E27FC236}">
                <a16:creationId xmlns:a16="http://schemas.microsoft.com/office/drawing/2014/main" id="{97650DC7-6AFC-DB4D-90A0-302DEEA5E72A}"/>
              </a:ext>
            </a:extLst>
          </p:cNvPr>
          <p:cNvPicPr>
            <a:picLocks noChangeAspect="1"/>
          </p:cNvPicPr>
          <p:nvPr/>
        </p:nvPicPr>
        <p:blipFill>
          <a:blip r:embed="rId2"/>
          <a:stretch>
            <a:fillRect/>
          </a:stretch>
        </p:blipFill>
        <p:spPr>
          <a:xfrm>
            <a:off x="1653381" y="3121124"/>
            <a:ext cx="8890000" cy="2324100"/>
          </a:xfrm>
          <a:prstGeom prst="rect">
            <a:avLst/>
          </a:prstGeom>
        </p:spPr>
      </p:pic>
      <p:sp>
        <p:nvSpPr>
          <p:cNvPr id="6" name="内容占位符 5">
            <a:extLst>
              <a:ext uri="{FF2B5EF4-FFF2-40B4-BE49-F238E27FC236}">
                <a16:creationId xmlns:a16="http://schemas.microsoft.com/office/drawing/2014/main" id="{8BE1A790-61C0-224D-851D-42F3667AF84B}"/>
              </a:ext>
            </a:extLst>
          </p:cNvPr>
          <p:cNvSpPr>
            <a:spLocks noGrp="1"/>
          </p:cNvSpPr>
          <p:nvPr>
            <p:ph sz="half" idx="1"/>
          </p:nvPr>
        </p:nvSpPr>
        <p:spPr>
          <a:xfrm>
            <a:off x="623635" y="1412776"/>
            <a:ext cx="10963473" cy="864096"/>
          </a:xfrm>
        </p:spPr>
        <p:txBody>
          <a:bodyPr/>
          <a:lstStyle/>
          <a:p>
            <a:r>
              <a:rPr lang="en-US" altLang="zh-CN" dirty="0">
                <a:solidFill>
                  <a:srgbClr val="59595A"/>
                </a:solidFill>
                <a:latin typeface="Gill Sans MT" panose="020B0502020104020203" pitchFamily="34" charset="0"/>
              </a:rPr>
              <a:t>NLP tasks need to be able to process sequence information better, that is, the previous input is related to the subsequent input.</a:t>
            </a:r>
            <a:endParaRPr lang="zh-CN" altLang="en-US" dirty="0">
              <a:solidFill>
                <a:srgbClr val="59595A"/>
              </a:solidFill>
              <a:latin typeface="Gill Sans MT" panose="020B0502020104020203" pitchFamily="34" charset="0"/>
            </a:endParaRPr>
          </a:p>
        </p:txBody>
      </p:sp>
    </p:spTree>
    <p:extLst>
      <p:ext uri="{BB962C8B-B14F-4D97-AF65-F5344CB8AC3E}">
        <p14:creationId xmlns:p14="http://schemas.microsoft.com/office/powerpoint/2010/main" val="10727768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3270DA-2CDC-F14E-825E-E04430A56DB5}"/>
              </a:ext>
            </a:extLst>
          </p:cNvPr>
          <p:cNvSpPr>
            <a:spLocks noGrp="1"/>
          </p:cNvSpPr>
          <p:nvPr>
            <p:ph type="title"/>
          </p:nvPr>
        </p:nvSpPr>
        <p:spPr/>
        <p:txBody>
          <a:bodyPr anchor="ctr"/>
          <a:lstStyle/>
          <a:p>
            <a:r>
              <a:rPr kumimoji="1" lang="en-US" altLang="zh-CN" sz="3200" dirty="0">
                <a:latin typeface="Futura Medium" panose="020B0602020204020303" pitchFamily="34" charset="-79"/>
                <a:cs typeface="Futura Medium" panose="020B0602020204020303" pitchFamily="34" charset="-79"/>
              </a:rPr>
              <a:t>Recurrent neural network</a:t>
            </a:r>
            <a:r>
              <a:rPr kumimoji="1" lang="zh-CN" altLang="en-US" sz="3200" dirty="0">
                <a:latin typeface="Futura Medium" panose="020B0602020204020303" pitchFamily="34" charset="-79"/>
                <a:cs typeface="Futura Medium" panose="020B0602020204020303" pitchFamily="34" charset="-79"/>
              </a:rPr>
              <a:t>，</a:t>
            </a:r>
            <a:r>
              <a:rPr kumimoji="1" lang="en-US" altLang="zh-CN" sz="3200" dirty="0">
                <a:latin typeface="Futura Medium" panose="020B0602020204020303" pitchFamily="34" charset="-79"/>
                <a:cs typeface="Futura Medium" panose="020B0602020204020303" pitchFamily="34" charset="-79"/>
              </a:rPr>
              <a:t>RNN</a:t>
            </a:r>
            <a:endParaRPr kumimoji="1" lang="zh-CN" altLang="en-US" sz="3200" dirty="0">
              <a:latin typeface="Futura Medium" panose="020B0602020204020303" pitchFamily="34" charset="-79"/>
              <a:cs typeface="Futura Medium" panose="020B0602020204020303" pitchFamily="34" charset="-79"/>
            </a:endParaRPr>
          </a:p>
        </p:txBody>
      </p:sp>
      <p:sp>
        <p:nvSpPr>
          <p:cNvPr id="6" name="内容占位符 5">
            <a:extLst>
              <a:ext uri="{FF2B5EF4-FFF2-40B4-BE49-F238E27FC236}">
                <a16:creationId xmlns:a16="http://schemas.microsoft.com/office/drawing/2014/main" id="{8BE1A790-61C0-224D-851D-42F3667AF84B}"/>
              </a:ext>
            </a:extLst>
          </p:cNvPr>
          <p:cNvSpPr>
            <a:spLocks noGrp="1"/>
          </p:cNvSpPr>
          <p:nvPr>
            <p:ph sz="half" idx="1"/>
          </p:nvPr>
        </p:nvSpPr>
        <p:spPr>
          <a:xfrm>
            <a:off x="623635" y="1412776"/>
            <a:ext cx="10963473" cy="864096"/>
          </a:xfrm>
        </p:spPr>
        <p:txBody>
          <a:bodyPr/>
          <a:lstStyle/>
          <a:p>
            <a:r>
              <a:rPr lang="en-US" altLang="zh-CN" dirty="0">
                <a:solidFill>
                  <a:srgbClr val="59595A"/>
                </a:solidFill>
                <a:latin typeface="Gill Sans MT" panose="020B0502020104020203" pitchFamily="34" charset="0"/>
              </a:rPr>
              <a:t>NLP tasks need to be able to process sequence information better, that is, the previous input is related to the subsequent input.</a:t>
            </a:r>
            <a:endParaRPr lang="zh-CN" altLang="en-US" dirty="0">
              <a:solidFill>
                <a:srgbClr val="59595A"/>
              </a:solidFill>
              <a:latin typeface="Gill Sans MT" panose="020B0502020104020203" pitchFamily="34" charset="0"/>
            </a:endParaRPr>
          </a:p>
        </p:txBody>
      </p:sp>
      <p:pic>
        <p:nvPicPr>
          <p:cNvPr id="5" name="图片 4">
            <a:extLst>
              <a:ext uri="{FF2B5EF4-FFF2-40B4-BE49-F238E27FC236}">
                <a16:creationId xmlns:a16="http://schemas.microsoft.com/office/drawing/2014/main" id="{AA96925A-E7D7-F442-A5A2-E1F14E97F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933" y="2551778"/>
            <a:ext cx="7805864" cy="3057127"/>
          </a:xfrm>
          <a:prstGeom prst="rect">
            <a:avLst/>
          </a:prstGeom>
        </p:spPr>
      </p:pic>
    </p:spTree>
    <p:extLst>
      <p:ext uri="{BB962C8B-B14F-4D97-AF65-F5344CB8AC3E}">
        <p14:creationId xmlns:p14="http://schemas.microsoft.com/office/powerpoint/2010/main" val="4455209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EA4437-94C9-A647-AAFF-4720278944C4}"/>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Long Short Term Memory,</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LSTM</a:t>
            </a:r>
            <a:r>
              <a:rPr kumimoji="1" lang="zh-CN" altLang="en-US" sz="3200" dirty="0">
                <a:latin typeface="Futura Medium" panose="020B0602020204020303" pitchFamily="34" charset="-79"/>
                <a:cs typeface="Futura Medium" panose="020B0602020204020303" pitchFamily="34" charset="-79"/>
              </a:rPr>
              <a:t> </a:t>
            </a:r>
          </a:p>
        </p:txBody>
      </p:sp>
      <p:pic>
        <p:nvPicPr>
          <p:cNvPr id="5" name="图片 4">
            <a:extLst>
              <a:ext uri="{FF2B5EF4-FFF2-40B4-BE49-F238E27FC236}">
                <a16:creationId xmlns:a16="http://schemas.microsoft.com/office/drawing/2014/main" id="{75B8998F-C47F-CB40-953E-C5C598D6F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849" y="2780928"/>
            <a:ext cx="7643064" cy="2873226"/>
          </a:xfrm>
          <a:prstGeom prst="rect">
            <a:avLst/>
          </a:prstGeom>
        </p:spPr>
      </p:pic>
      <p:sp>
        <p:nvSpPr>
          <p:cNvPr id="6" name="矩形 5">
            <a:extLst>
              <a:ext uri="{FF2B5EF4-FFF2-40B4-BE49-F238E27FC236}">
                <a16:creationId xmlns:a16="http://schemas.microsoft.com/office/drawing/2014/main" id="{CC302E4F-3608-464A-8551-9AAC455A18D3}"/>
              </a:ext>
            </a:extLst>
          </p:cNvPr>
          <p:cNvSpPr/>
          <p:nvPr/>
        </p:nvSpPr>
        <p:spPr>
          <a:xfrm>
            <a:off x="985813" y="1523236"/>
            <a:ext cx="9617505" cy="729046"/>
          </a:xfrm>
          <a:prstGeom prst="rect">
            <a:avLst/>
          </a:prstGeom>
        </p:spPr>
        <p:txBody>
          <a:bodyPr wrap="none">
            <a:spAutoFit/>
          </a:bodyPr>
          <a:lstStyle/>
          <a:p>
            <a:pPr marL="285750" indent="-285750">
              <a:lnSpc>
                <a:spcPct val="120000"/>
              </a:lnSpc>
              <a:buFont typeface="Arial" panose="020B0604020202020204" pitchFamily="34" charset="0"/>
              <a:buChar char="•"/>
            </a:pPr>
            <a:r>
              <a:rPr lang="en-US" altLang="zh-CN" dirty="0">
                <a:solidFill>
                  <a:srgbClr val="59595A"/>
                </a:solidFill>
                <a:latin typeface="Gill Sans MT" panose="020B0502020104020203" pitchFamily="34" charset="0"/>
              </a:rPr>
              <a:t>Specially designed to solve the problem of long-term timing dependency.</a:t>
            </a:r>
          </a:p>
          <a:p>
            <a:pPr marL="285750" indent="-285750">
              <a:lnSpc>
                <a:spcPct val="120000"/>
              </a:lnSpc>
              <a:buFont typeface="Arial" panose="020B0604020202020204" pitchFamily="34" charset="0"/>
              <a:buChar char="•"/>
            </a:pPr>
            <a:r>
              <a:rPr lang="en-US" altLang="zh-CN" dirty="0">
                <a:solidFill>
                  <a:srgbClr val="59595A"/>
                </a:solidFill>
                <a:latin typeface="Gill Sans MT" panose="020B0502020104020203" pitchFamily="34" charset="0"/>
              </a:rPr>
              <a:t>Prevention of gradient disappearance and gradient explosion in the process of back propagation</a:t>
            </a:r>
            <a:r>
              <a:rPr lang="en-US" altLang="zh-CN" dirty="0">
                <a:solidFill>
                  <a:srgbClr val="59595A"/>
                </a:solidFill>
                <a:latin typeface="Gill Sans MT" panose="020B0502020104020203" pitchFamily="34" charset="0"/>
                <a:ea typeface="+mj-ea"/>
              </a:rPr>
              <a:t>.</a:t>
            </a:r>
            <a:endParaRPr lang="en-US" altLang="zh-CN" dirty="0">
              <a:solidFill>
                <a:srgbClr val="59595A"/>
              </a:solidFill>
              <a:latin typeface="Gill Sans MT" panose="020B0502020104020203" pitchFamily="34" charset="0"/>
            </a:endParaRPr>
          </a:p>
        </p:txBody>
      </p:sp>
    </p:spTree>
    <p:extLst>
      <p:ext uri="{BB962C8B-B14F-4D97-AF65-F5344CB8AC3E}">
        <p14:creationId xmlns:p14="http://schemas.microsoft.com/office/powerpoint/2010/main" val="38156077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BE3F8D-FBD9-794F-AE84-B1EA8E431C7C}"/>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Long Short Term Memory,</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LSTM</a:t>
            </a:r>
            <a:r>
              <a:rPr kumimoji="1" lang="zh-CN" altLang="en-US" sz="3200" dirty="0">
                <a:latin typeface="Futura Medium" panose="020B0602020204020303" pitchFamily="34" charset="-79"/>
                <a:cs typeface="Futura Medium" panose="020B0602020204020303" pitchFamily="34" charset="-79"/>
              </a:rPr>
              <a:t> </a:t>
            </a:r>
            <a:endParaRPr kumimoji="1" lang="zh-CN" altLang="en-US" sz="3200" dirty="0"/>
          </a:p>
        </p:txBody>
      </p:sp>
      <p:pic>
        <p:nvPicPr>
          <p:cNvPr id="10" name="图片 9">
            <a:extLst>
              <a:ext uri="{FF2B5EF4-FFF2-40B4-BE49-F238E27FC236}">
                <a16:creationId xmlns:a16="http://schemas.microsoft.com/office/drawing/2014/main" id="{F681AEB8-79A1-B142-83F1-29D27739B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805" y="3933056"/>
            <a:ext cx="6858000" cy="2120900"/>
          </a:xfrm>
          <a:prstGeom prst="rect">
            <a:avLst/>
          </a:prstGeom>
        </p:spPr>
      </p:pic>
      <p:pic>
        <p:nvPicPr>
          <p:cNvPr id="12" name="图片 11">
            <a:extLst>
              <a:ext uri="{FF2B5EF4-FFF2-40B4-BE49-F238E27FC236}">
                <a16:creationId xmlns:a16="http://schemas.microsoft.com/office/drawing/2014/main" id="{5DAC42A7-C636-EA43-A48A-2FCB7F3C7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813" y="1308100"/>
            <a:ext cx="6858000" cy="2120900"/>
          </a:xfrm>
          <a:prstGeom prst="rect">
            <a:avLst/>
          </a:prstGeom>
        </p:spPr>
      </p:pic>
      <p:sp>
        <p:nvSpPr>
          <p:cNvPr id="13" name="矩形 12">
            <a:extLst>
              <a:ext uri="{FF2B5EF4-FFF2-40B4-BE49-F238E27FC236}">
                <a16:creationId xmlns:a16="http://schemas.microsoft.com/office/drawing/2014/main" id="{BB1A90CE-8619-2B41-8DC2-875AF0905042}"/>
              </a:ext>
            </a:extLst>
          </p:cNvPr>
          <p:cNvSpPr/>
          <p:nvPr/>
        </p:nvSpPr>
        <p:spPr>
          <a:xfrm>
            <a:off x="8474645" y="2183884"/>
            <a:ext cx="2585067" cy="400110"/>
          </a:xfrm>
          <a:prstGeom prst="rect">
            <a:avLst/>
          </a:prstGeom>
        </p:spPr>
        <p:txBody>
          <a:bodyPr wrap="none">
            <a:spAutoFit/>
          </a:bodyPr>
          <a:lstStyle/>
          <a:p>
            <a:r>
              <a:rPr lang="zh-CN" altLang="en-US" sz="2000" dirty="0">
                <a:solidFill>
                  <a:srgbClr val="374154"/>
                </a:solidFill>
                <a:latin typeface="Gill Sans MT" panose="020B0502020104020203" pitchFamily="34" charset="0"/>
                <a:ea typeface="+mj-ea"/>
              </a:rPr>
              <a:t>遗忘门（</a:t>
            </a:r>
            <a:r>
              <a:rPr lang="en-US" altLang="zh-CN" sz="2000" dirty="0">
                <a:solidFill>
                  <a:srgbClr val="374154"/>
                </a:solidFill>
                <a:latin typeface="Gill Sans MT" panose="020B0502020104020203" pitchFamily="34" charset="0"/>
                <a:ea typeface="+mj-ea"/>
              </a:rPr>
              <a:t>forget gate</a:t>
            </a:r>
            <a:r>
              <a:rPr lang="zh-CN" altLang="en-US" sz="2000" dirty="0">
                <a:solidFill>
                  <a:srgbClr val="374154"/>
                </a:solidFill>
                <a:latin typeface="Gill Sans MT" panose="020B0502020104020203" pitchFamily="34" charset="0"/>
                <a:ea typeface="+mj-ea"/>
              </a:rPr>
              <a:t>）</a:t>
            </a:r>
          </a:p>
        </p:txBody>
      </p:sp>
      <p:sp>
        <p:nvSpPr>
          <p:cNvPr id="14" name="矩形 13">
            <a:extLst>
              <a:ext uri="{FF2B5EF4-FFF2-40B4-BE49-F238E27FC236}">
                <a16:creationId xmlns:a16="http://schemas.microsoft.com/office/drawing/2014/main" id="{41754A1B-F504-8C43-A48B-7789F1840421}"/>
              </a:ext>
            </a:extLst>
          </p:cNvPr>
          <p:cNvSpPr/>
          <p:nvPr/>
        </p:nvSpPr>
        <p:spPr>
          <a:xfrm>
            <a:off x="8474644" y="4808840"/>
            <a:ext cx="2489784" cy="400110"/>
          </a:xfrm>
          <a:prstGeom prst="rect">
            <a:avLst/>
          </a:prstGeom>
        </p:spPr>
        <p:txBody>
          <a:bodyPr wrap="none">
            <a:spAutoFit/>
          </a:bodyPr>
          <a:lstStyle/>
          <a:p>
            <a:r>
              <a:rPr lang="zh-CN" altLang="en-US" sz="2000" dirty="0">
                <a:solidFill>
                  <a:srgbClr val="374154"/>
                </a:solidFill>
                <a:latin typeface="Gill Sans MT" panose="020B0502020104020203" pitchFamily="34" charset="0"/>
                <a:ea typeface="+mj-ea"/>
              </a:rPr>
              <a:t>输入门（</a:t>
            </a:r>
            <a:r>
              <a:rPr lang="en-US" altLang="zh-CN" sz="2000" dirty="0">
                <a:solidFill>
                  <a:srgbClr val="374154"/>
                </a:solidFill>
                <a:latin typeface="Gill Sans MT" panose="020B0502020104020203" pitchFamily="34" charset="0"/>
                <a:ea typeface="+mj-ea"/>
              </a:rPr>
              <a:t>input gate</a:t>
            </a:r>
            <a:r>
              <a:rPr lang="zh-CN" altLang="en-US" sz="2000" dirty="0">
                <a:solidFill>
                  <a:srgbClr val="374154"/>
                </a:solidFill>
                <a:latin typeface="Gill Sans MT" panose="020B0502020104020203" pitchFamily="34" charset="0"/>
                <a:ea typeface="+mj-ea"/>
              </a:rPr>
              <a:t>）</a:t>
            </a:r>
          </a:p>
        </p:txBody>
      </p:sp>
    </p:spTree>
    <p:extLst>
      <p:ext uri="{BB962C8B-B14F-4D97-AF65-F5344CB8AC3E}">
        <p14:creationId xmlns:p14="http://schemas.microsoft.com/office/powerpoint/2010/main" val="9173753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80DFFD-0B25-BA4B-A911-5D4385B154FF}"/>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Long Short Term Memory,</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LSTM</a:t>
            </a:r>
            <a:r>
              <a:rPr kumimoji="1" lang="zh-CN" altLang="en-US" sz="3200" dirty="0">
                <a:latin typeface="Futura Medium" panose="020B0602020204020303" pitchFamily="34" charset="-79"/>
                <a:cs typeface="Futura Medium" panose="020B0602020204020303" pitchFamily="34" charset="-79"/>
              </a:rPr>
              <a:t> </a:t>
            </a:r>
            <a:endParaRPr kumimoji="1" lang="zh-CN" altLang="en-US" sz="3200" dirty="0"/>
          </a:p>
        </p:txBody>
      </p:sp>
      <p:pic>
        <p:nvPicPr>
          <p:cNvPr id="5" name="图片 4">
            <a:extLst>
              <a:ext uri="{FF2B5EF4-FFF2-40B4-BE49-F238E27FC236}">
                <a16:creationId xmlns:a16="http://schemas.microsoft.com/office/drawing/2014/main" id="{AD8E2D5B-D8D9-B04E-9A75-DB7F3E723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893" y="3861048"/>
            <a:ext cx="6858000" cy="2120900"/>
          </a:xfrm>
          <a:prstGeom prst="rect">
            <a:avLst/>
          </a:prstGeom>
        </p:spPr>
      </p:pic>
      <p:pic>
        <p:nvPicPr>
          <p:cNvPr id="6" name="图片 5">
            <a:extLst>
              <a:ext uri="{FF2B5EF4-FFF2-40B4-BE49-F238E27FC236}">
                <a16:creationId xmlns:a16="http://schemas.microsoft.com/office/drawing/2014/main" id="{ED7FA9D5-9D26-7346-8816-D10278318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893" y="1439009"/>
            <a:ext cx="6858000" cy="2120900"/>
          </a:xfrm>
          <a:prstGeom prst="rect">
            <a:avLst/>
          </a:prstGeom>
        </p:spPr>
      </p:pic>
      <p:sp>
        <p:nvSpPr>
          <p:cNvPr id="7" name="矩形 6">
            <a:extLst>
              <a:ext uri="{FF2B5EF4-FFF2-40B4-BE49-F238E27FC236}">
                <a16:creationId xmlns:a16="http://schemas.microsoft.com/office/drawing/2014/main" id="{FF542BB8-211D-124C-A16A-F0B1F8723D49}"/>
              </a:ext>
            </a:extLst>
          </p:cNvPr>
          <p:cNvSpPr/>
          <p:nvPr/>
        </p:nvSpPr>
        <p:spPr>
          <a:xfrm>
            <a:off x="9050709" y="4736832"/>
            <a:ext cx="2659702" cy="400110"/>
          </a:xfrm>
          <a:prstGeom prst="rect">
            <a:avLst/>
          </a:prstGeom>
        </p:spPr>
        <p:txBody>
          <a:bodyPr wrap="none">
            <a:spAutoFit/>
          </a:bodyPr>
          <a:lstStyle/>
          <a:p>
            <a:r>
              <a:rPr lang="zh-CN" altLang="en-US" sz="2000" dirty="0">
                <a:solidFill>
                  <a:srgbClr val="374154"/>
                </a:solidFill>
                <a:latin typeface="Gill Sans MT" panose="020B0502020104020203" pitchFamily="34" charset="0"/>
                <a:ea typeface="+mj-ea"/>
              </a:rPr>
              <a:t>输出门（</a:t>
            </a:r>
            <a:r>
              <a:rPr lang="en-US" altLang="zh-CN" sz="2000" dirty="0">
                <a:solidFill>
                  <a:srgbClr val="374154"/>
                </a:solidFill>
                <a:latin typeface="Gill Sans MT" panose="020B0502020104020203" pitchFamily="34" charset="0"/>
                <a:ea typeface="+mj-ea"/>
              </a:rPr>
              <a:t>output gate</a:t>
            </a:r>
            <a:r>
              <a:rPr lang="zh-CN" altLang="en-US" sz="2000" dirty="0">
                <a:solidFill>
                  <a:srgbClr val="374154"/>
                </a:solidFill>
                <a:latin typeface="Gill Sans MT" panose="020B0502020104020203" pitchFamily="34" charset="0"/>
                <a:ea typeface="+mj-ea"/>
              </a:rPr>
              <a:t>）</a:t>
            </a:r>
          </a:p>
        </p:txBody>
      </p:sp>
    </p:spTree>
    <p:extLst>
      <p:ext uri="{BB962C8B-B14F-4D97-AF65-F5344CB8AC3E}">
        <p14:creationId xmlns:p14="http://schemas.microsoft.com/office/powerpoint/2010/main" val="24072670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80DFFD-0B25-BA4B-A911-5D4385B154FF}"/>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RNN</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with</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attention</a:t>
            </a:r>
            <a:endParaRPr kumimoji="1" lang="zh-CN" altLang="en-US" sz="3200" dirty="0"/>
          </a:p>
        </p:txBody>
      </p:sp>
      <p:pic>
        <p:nvPicPr>
          <p:cNvPr id="3" name="图片 2">
            <a:extLst>
              <a:ext uri="{FF2B5EF4-FFF2-40B4-BE49-F238E27FC236}">
                <a16:creationId xmlns:a16="http://schemas.microsoft.com/office/drawing/2014/main" id="{BB4A449C-BA07-C34F-BE9E-25B3E33F8DB2}"/>
              </a:ext>
            </a:extLst>
          </p:cNvPr>
          <p:cNvPicPr>
            <a:picLocks noChangeAspect="1"/>
          </p:cNvPicPr>
          <p:nvPr/>
        </p:nvPicPr>
        <p:blipFill>
          <a:blip r:embed="rId2"/>
          <a:stretch>
            <a:fillRect/>
          </a:stretch>
        </p:blipFill>
        <p:spPr>
          <a:xfrm>
            <a:off x="3362077" y="1484784"/>
            <a:ext cx="4776315" cy="4490938"/>
          </a:xfrm>
          <a:prstGeom prst="rect">
            <a:avLst/>
          </a:prstGeom>
        </p:spPr>
      </p:pic>
      <p:sp>
        <p:nvSpPr>
          <p:cNvPr id="4" name="矩形 3">
            <a:extLst>
              <a:ext uri="{FF2B5EF4-FFF2-40B4-BE49-F238E27FC236}">
                <a16:creationId xmlns:a16="http://schemas.microsoft.com/office/drawing/2014/main" id="{68AF3CF7-1921-F14A-8E62-C824098E4658}"/>
              </a:ext>
            </a:extLst>
          </p:cNvPr>
          <p:cNvSpPr/>
          <p:nvPr/>
        </p:nvSpPr>
        <p:spPr>
          <a:xfrm>
            <a:off x="3434085" y="6032321"/>
            <a:ext cx="6096000" cy="276999"/>
          </a:xfrm>
          <a:prstGeom prst="rect">
            <a:avLst/>
          </a:prstGeom>
        </p:spPr>
        <p:txBody>
          <a:bodyPr>
            <a:spAutoFit/>
          </a:bodyPr>
          <a:lstStyle/>
          <a:p>
            <a:r>
              <a:rPr lang="en-US" altLang="zh-CN" sz="1200" dirty="0">
                <a:solidFill>
                  <a:srgbClr val="00FA00"/>
                </a:solidFill>
                <a:latin typeface="Gill Sans MT" panose="020B0502020104020203" pitchFamily="34" charset="0"/>
              </a:rPr>
              <a:t>Effective Approaches to Attention-based Neural Machine Translation,2015</a:t>
            </a:r>
            <a:endParaRPr lang="zh-CN" altLang="en-US" sz="1200"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3537200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en-US" altLang="zh-CN" sz="3200" dirty="0"/>
              <a:t>Attention</a:t>
            </a:r>
            <a:r>
              <a:rPr lang="zh-CN" altLang="en-US" sz="3200" dirty="0"/>
              <a:t> </a:t>
            </a:r>
            <a:r>
              <a:rPr lang="en-US" altLang="zh-CN" sz="3200" dirty="0"/>
              <a:t>is</a:t>
            </a:r>
            <a:r>
              <a:rPr lang="zh-CN" altLang="en-US" sz="3200" dirty="0"/>
              <a:t> </a:t>
            </a:r>
            <a:r>
              <a:rPr lang="en-US" altLang="zh-CN" sz="3200" dirty="0"/>
              <a:t>all</a:t>
            </a:r>
            <a:r>
              <a:rPr lang="zh-CN" altLang="en-US" sz="3200" dirty="0"/>
              <a:t> </a:t>
            </a:r>
            <a:r>
              <a:rPr lang="en-US" altLang="zh-CN" sz="3200" dirty="0"/>
              <a:t>you</a:t>
            </a:r>
            <a:r>
              <a:rPr lang="zh-CN" altLang="en-US" sz="3200" dirty="0"/>
              <a:t> </a:t>
            </a:r>
            <a:r>
              <a:rPr lang="en-US" altLang="zh-CN" sz="3200" dirty="0"/>
              <a:t>need</a:t>
            </a:r>
            <a:endParaRPr kumimoji="1" lang="zh-CN" altLang="en-US" dirty="0"/>
          </a:p>
        </p:txBody>
      </p:sp>
      <p:pic>
        <p:nvPicPr>
          <p:cNvPr id="4" name="图片 3">
            <a:extLst>
              <a:ext uri="{FF2B5EF4-FFF2-40B4-BE49-F238E27FC236}">
                <a16:creationId xmlns:a16="http://schemas.microsoft.com/office/drawing/2014/main" id="{02F04D7C-F6D4-3E45-9F3B-BADAC89D47E4}"/>
              </a:ext>
            </a:extLst>
          </p:cNvPr>
          <p:cNvPicPr>
            <a:picLocks noChangeAspect="1"/>
          </p:cNvPicPr>
          <p:nvPr/>
        </p:nvPicPr>
        <p:blipFill>
          <a:blip r:embed="rId2"/>
          <a:stretch>
            <a:fillRect/>
          </a:stretch>
        </p:blipFill>
        <p:spPr>
          <a:xfrm rot="16200000">
            <a:off x="3211196" y="339522"/>
            <a:ext cx="4855507" cy="6858000"/>
          </a:xfrm>
          <a:prstGeom prst="rect">
            <a:avLst/>
          </a:prstGeom>
        </p:spPr>
      </p:pic>
      <p:sp>
        <p:nvSpPr>
          <p:cNvPr id="5" name="矩形 4">
            <a:extLst>
              <a:ext uri="{FF2B5EF4-FFF2-40B4-BE49-F238E27FC236}">
                <a16:creationId xmlns:a16="http://schemas.microsoft.com/office/drawing/2014/main" id="{CA98280D-B85D-B647-BE10-0EB59221A846}"/>
              </a:ext>
            </a:extLst>
          </p:cNvPr>
          <p:cNvSpPr/>
          <p:nvPr/>
        </p:nvSpPr>
        <p:spPr>
          <a:xfrm>
            <a:off x="7975651" y="6093667"/>
            <a:ext cx="1903150" cy="276999"/>
          </a:xfrm>
          <a:prstGeom prst="rect">
            <a:avLst/>
          </a:prstGeom>
        </p:spPr>
        <p:txBody>
          <a:bodyPr wrap="none">
            <a:spAutoFit/>
          </a:bodyPr>
          <a:lstStyle/>
          <a:p>
            <a:r>
              <a:rPr lang="zh-CN" altLang="en-US" sz="1200" dirty="0">
                <a:solidFill>
                  <a:srgbClr val="00FA00"/>
                </a:solidFill>
              </a:rPr>
              <a:t>Vaswani</a:t>
            </a:r>
            <a:r>
              <a:rPr lang="en-US" altLang="zh-CN" sz="1200" dirty="0">
                <a:solidFill>
                  <a:srgbClr val="00FA00"/>
                </a:solidFill>
              </a:rPr>
              <a:t>,</a:t>
            </a:r>
            <a:r>
              <a:rPr lang="zh-CN" altLang="en-US" sz="1200" dirty="0">
                <a:solidFill>
                  <a:srgbClr val="00FA00"/>
                </a:solidFill>
              </a:rPr>
              <a:t> </a:t>
            </a:r>
            <a:r>
              <a:rPr lang="en-US" altLang="zh-CN" sz="1200" dirty="0">
                <a:solidFill>
                  <a:srgbClr val="00FA00"/>
                </a:solidFill>
              </a:rPr>
              <a:t>Transformer,</a:t>
            </a:r>
            <a:r>
              <a:rPr lang="zh-CN" altLang="en-US" sz="1200" dirty="0">
                <a:solidFill>
                  <a:srgbClr val="00FA00"/>
                </a:solidFill>
              </a:rPr>
              <a:t> </a:t>
            </a:r>
            <a:r>
              <a:rPr lang="en-US" altLang="zh-CN" sz="1200" dirty="0">
                <a:solidFill>
                  <a:srgbClr val="00FA00"/>
                </a:solidFill>
              </a:rPr>
              <a:t>2017</a:t>
            </a:r>
            <a:endParaRPr lang="zh-CN" altLang="en-US" sz="1200" dirty="0">
              <a:solidFill>
                <a:srgbClr val="00FA00"/>
              </a:solidFill>
            </a:endParaRPr>
          </a:p>
        </p:txBody>
      </p:sp>
    </p:spTree>
    <p:extLst>
      <p:ext uri="{BB962C8B-B14F-4D97-AF65-F5344CB8AC3E}">
        <p14:creationId xmlns:p14="http://schemas.microsoft.com/office/powerpoint/2010/main" val="6804705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32DC145-01B3-9741-BE93-E05856882C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7781" y="1410097"/>
            <a:ext cx="10693530" cy="4037806"/>
          </a:xfrm>
          <a:prstGeom prst="rect">
            <a:avLst/>
          </a:prstGeom>
        </p:spPr>
      </p:pic>
    </p:spTree>
    <p:extLst>
      <p:ext uri="{BB962C8B-B14F-4D97-AF65-F5344CB8AC3E}">
        <p14:creationId xmlns:p14="http://schemas.microsoft.com/office/powerpoint/2010/main" val="42345351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en-US" altLang="zh-CN" sz="3200" dirty="0"/>
              <a:t>Attention</a:t>
            </a:r>
            <a:r>
              <a:rPr lang="zh-CN" altLang="en-US" sz="3200" dirty="0"/>
              <a:t> </a:t>
            </a:r>
            <a:r>
              <a:rPr lang="en-US" altLang="zh-CN" sz="3200" dirty="0"/>
              <a:t>is</a:t>
            </a:r>
            <a:r>
              <a:rPr lang="zh-CN" altLang="en-US" sz="3200" dirty="0"/>
              <a:t> </a:t>
            </a:r>
            <a:r>
              <a:rPr lang="en-US" altLang="zh-CN" sz="3200" dirty="0"/>
              <a:t>all</a:t>
            </a:r>
            <a:r>
              <a:rPr lang="zh-CN" altLang="en-US" sz="3200" dirty="0"/>
              <a:t> </a:t>
            </a:r>
            <a:r>
              <a:rPr lang="en-US" altLang="zh-CN" sz="3200" dirty="0"/>
              <a:t>you</a:t>
            </a:r>
            <a:r>
              <a:rPr lang="zh-CN" altLang="en-US" sz="3200" dirty="0"/>
              <a:t> </a:t>
            </a:r>
            <a:r>
              <a:rPr lang="en-US" altLang="zh-CN" sz="3200" dirty="0"/>
              <a:t>need</a:t>
            </a:r>
            <a:endParaRPr kumimoji="1" lang="zh-CN" altLang="en-US" dirty="0"/>
          </a:p>
        </p:txBody>
      </p:sp>
      <p:pic>
        <p:nvPicPr>
          <p:cNvPr id="5" name="图片 4">
            <a:extLst>
              <a:ext uri="{FF2B5EF4-FFF2-40B4-BE49-F238E27FC236}">
                <a16:creationId xmlns:a16="http://schemas.microsoft.com/office/drawing/2014/main" id="{671C4788-6572-1C4F-B3CC-752FA4948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1486" y="1556792"/>
            <a:ext cx="6433790" cy="4368859"/>
          </a:xfrm>
          <a:prstGeom prst="rect">
            <a:avLst/>
          </a:prstGeom>
        </p:spPr>
      </p:pic>
    </p:spTree>
    <p:extLst>
      <p:ext uri="{BB962C8B-B14F-4D97-AF65-F5344CB8AC3E}">
        <p14:creationId xmlns:p14="http://schemas.microsoft.com/office/powerpoint/2010/main" val="25725866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en-US" altLang="zh-CN" sz="3200" dirty="0"/>
              <a:t>Attention</a:t>
            </a:r>
            <a:r>
              <a:rPr lang="zh-CN" altLang="en-US" sz="3200" dirty="0"/>
              <a:t> </a:t>
            </a:r>
            <a:r>
              <a:rPr lang="en-US" altLang="zh-CN" sz="3200" dirty="0"/>
              <a:t>is</a:t>
            </a:r>
            <a:r>
              <a:rPr lang="zh-CN" altLang="en-US" sz="3200" dirty="0"/>
              <a:t> </a:t>
            </a:r>
            <a:r>
              <a:rPr lang="en-US" altLang="zh-CN" sz="3200" dirty="0"/>
              <a:t>all</a:t>
            </a:r>
            <a:r>
              <a:rPr lang="zh-CN" altLang="en-US" sz="3200" dirty="0"/>
              <a:t> </a:t>
            </a:r>
            <a:r>
              <a:rPr lang="en-US" altLang="zh-CN" sz="3200" dirty="0"/>
              <a:t>you</a:t>
            </a:r>
            <a:r>
              <a:rPr lang="zh-CN" altLang="en-US" sz="3200" dirty="0"/>
              <a:t> </a:t>
            </a:r>
            <a:r>
              <a:rPr lang="en-US" altLang="zh-CN" sz="3200" dirty="0"/>
              <a:t>need</a:t>
            </a:r>
            <a:endParaRPr kumimoji="1" lang="zh-CN" altLang="en-US" sz="2400" dirty="0"/>
          </a:p>
        </p:txBody>
      </p:sp>
      <p:sp>
        <p:nvSpPr>
          <p:cNvPr id="3" name="矩形 2">
            <a:extLst>
              <a:ext uri="{FF2B5EF4-FFF2-40B4-BE49-F238E27FC236}">
                <a16:creationId xmlns:a16="http://schemas.microsoft.com/office/drawing/2014/main" id="{207DE4A9-627F-4347-99C6-4E8966AD5800}"/>
              </a:ext>
            </a:extLst>
          </p:cNvPr>
          <p:cNvSpPr/>
          <p:nvPr/>
        </p:nvSpPr>
        <p:spPr>
          <a:xfrm>
            <a:off x="848787" y="1340768"/>
            <a:ext cx="10513168" cy="1249253"/>
          </a:xfrm>
          <a:prstGeom prst="rect">
            <a:avLst/>
          </a:prstGeom>
        </p:spPr>
        <p:txBody>
          <a:bodyPr wrap="square">
            <a:spAutoFit/>
          </a:bodyPr>
          <a:lstStyle/>
          <a:p>
            <a:pPr>
              <a:lnSpc>
                <a:spcPct val="120000"/>
              </a:lnSpc>
            </a:pPr>
            <a:r>
              <a:rPr lang="en-US" altLang="zh-CN" sz="1600" dirty="0">
                <a:latin typeface="Gill Sans MT" panose="020B0502020104020203" pitchFamily="34" charset="0"/>
              </a:rPr>
              <a:t>Attention</a:t>
            </a:r>
            <a:r>
              <a:rPr lang="en-US" altLang="zh-CN" sz="1600" dirty="0">
                <a:solidFill>
                  <a:srgbClr val="59595A"/>
                </a:solidFill>
                <a:latin typeface="Gill Sans MT" panose="020B0502020104020203" pitchFamily="34" charset="0"/>
              </a:rPr>
              <a:t>: the core content is to learn a weight for each word of the input vector. Given a task related query vector, the Query vector calculates the similarity or correlation between Query and each key to obtain the attention distribution, that is, the weight coefficient of the corresponding Value of each key is obtained, and then the value is weighted and summed to obtain the final Attention value.</a:t>
            </a:r>
          </a:p>
        </p:txBody>
      </p:sp>
      <p:pic>
        <p:nvPicPr>
          <p:cNvPr id="7" name="图片 6">
            <a:extLst>
              <a:ext uri="{FF2B5EF4-FFF2-40B4-BE49-F238E27FC236}">
                <a16:creationId xmlns:a16="http://schemas.microsoft.com/office/drawing/2014/main" id="{609222C8-2145-D947-BF1E-E8E09B0CA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502" y="3093659"/>
            <a:ext cx="9881453" cy="2398411"/>
          </a:xfrm>
          <a:prstGeom prst="rect">
            <a:avLst/>
          </a:prstGeom>
        </p:spPr>
      </p:pic>
    </p:spTree>
    <p:extLst>
      <p:ext uri="{BB962C8B-B14F-4D97-AF65-F5344CB8AC3E}">
        <p14:creationId xmlns:p14="http://schemas.microsoft.com/office/powerpoint/2010/main" val="21195769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en-US" altLang="zh-CN" sz="3200" dirty="0"/>
              <a:t>Attention</a:t>
            </a:r>
            <a:r>
              <a:rPr lang="zh-CN" altLang="en-US" sz="3200" dirty="0"/>
              <a:t> </a:t>
            </a:r>
            <a:r>
              <a:rPr lang="en-US" altLang="zh-CN" sz="3200" dirty="0"/>
              <a:t>is</a:t>
            </a:r>
            <a:r>
              <a:rPr lang="zh-CN" altLang="en-US" sz="3200" dirty="0"/>
              <a:t> </a:t>
            </a:r>
            <a:r>
              <a:rPr lang="en-US" altLang="zh-CN" sz="3200" dirty="0"/>
              <a:t>all</a:t>
            </a:r>
            <a:r>
              <a:rPr lang="zh-CN" altLang="en-US" sz="3200" dirty="0"/>
              <a:t> </a:t>
            </a:r>
            <a:r>
              <a:rPr lang="en-US" altLang="zh-CN" sz="3200" dirty="0"/>
              <a:t>you</a:t>
            </a:r>
            <a:r>
              <a:rPr lang="zh-CN" altLang="en-US" sz="3200" dirty="0"/>
              <a:t> </a:t>
            </a:r>
            <a:r>
              <a:rPr lang="en-US" altLang="zh-CN" sz="3200" dirty="0"/>
              <a:t>need</a:t>
            </a:r>
            <a:endParaRPr kumimoji="1" lang="zh-CN" altLang="en-US" sz="2400" dirty="0"/>
          </a:p>
        </p:txBody>
      </p:sp>
      <p:pic>
        <p:nvPicPr>
          <p:cNvPr id="5" name="图片 4">
            <a:extLst>
              <a:ext uri="{FF2B5EF4-FFF2-40B4-BE49-F238E27FC236}">
                <a16:creationId xmlns:a16="http://schemas.microsoft.com/office/drawing/2014/main" id="{C1092A39-9524-FC42-95FE-3AD19B755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885" y="2636912"/>
            <a:ext cx="9461500" cy="3365500"/>
          </a:xfrm>
          <a:prstGeom prst="rect">
            <a:avLst/>
          </a:prstGeom>
        </p:spPr>
      </p:pic>
      <p:sp>
        <p:nvSpPr>
          <p:cNvPr id="6" name="矩形 5">
            <a:extLst>
              <a:ext uri="{FF2B5EF4-FFF2-40B4-BE49-F238E27FC236}">
                <a16:creationId xmlns:a16="http://schemas.microsoft.com/office/drawing/2014/main" id="{06FE4FD2-B709-3B42-92E2-3FB8DECF81FD}"/>
              </a:ext>
            </a:extLst>
          </p:cNvPr>
          <p:cNvSpPr/>
          <p:nvPr/>
        </p:nvSpPr>
        <p:spPr>
          <a:xfrm>
            <a:off x="992803" y="1340768"/>
            <a:ext cx="10225136" cy="953659"/>
          </a:xfrm>
          <a:prstGeom prst="rect">
            <a:avLst/>
          </a:prstGeom>
        </p:spPr>
        <p:txBody>
          <a:bodyPr wrap="square">
            <a:spAutoFit/>
          </a:bodyPr>
          <a:lstStyle/>
          <a:p>
            <a:pPr>
              <a:lnSpc>
                <a:spcPct val="120000"/>
              </a:lnSpc>
            </a:pPr>
            <a:r>
              <a:rPr lang="en-US" altLang="zh-CN" sz="1600" dirty="0">
                <a:solidFill>
                  <a:srgbClr val="59595A"/>
                </a:solidFill>
                <a:latin typeface="Gill Sans MT" panose="020B0502020104020203" pitchFamily="34" charset="0"/>
                <a:ea typeface="+mj-ea"/>
              </a:rPr>
              <a:t>We need to perform point multiplication on Q and K and divide them by the square root of the dimension. We need to perform Softmax processing on the results of all vectors. Through the operation of formula, we can obtain the relationship weight between vectors.</a:t>
            </a:r>
            <a:endParaRPr lang="zh-CN" altLang="en-US" sz="1600" dirty="0">
              <a:solidFill>
                <a:srgbClr val="59595A"/>
              </a:solidFill>
              <a:latin typeface="Gill Sans MT" panose="020B0502020104020203" pitchFamily="34" charset="0"/>
              <a:ea typeface="+mj-ea"/>
            </a:endParaRPr>
          </a:p>
        </p:txBody>
      </p:sp>
    </p:spTree>
    <p:extLst>
      <p:ext uri="{BB962C8B-B14F-4D97-AF65-F5344CB8AC3E}">
        <p14:creationId xmlns:p14="http://schemas.microsoft.com/office/powerpoint/2010/main" val="11089100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40CA5B0-0878-954F-898C-467553DED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933" y="2030135"/>
            <a:ext cx="8659316" cy="4038777"/>
          </a:xfrm>
          <a:prstGeom prst="rect">
            <a:avLst/>
          </a:prstGeom>
        </p:spPr>
      </p:pic>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en-US" altLang="zh-CN" sz="3200" dirty="0"/>
              <a:t>Attention</a:t>
            </a:r>
            <a:r>
              <a:rPr lang="zh-CN" altLang="en-US" sz="3200" dirty="0"/>
              <a:t> </a:t>
            </a:r>
            <a:r>
              <a:rPr lang="en-US" altLang="zh-CN" sz="3200" dirty="0"/>
              <a:t>is</a:t>
            </a:r>
            <a:r>
              <a:rPr lang="zh-CN" altLang="en-US" sz="3200" dirty="0"/>
              <a:t> </a:t>
            </a:r>
            <a:r>
              <a:rPr lang="en-US" altLang="zh-CN" sz="3200" dirty="0"/>
              <a:t>all</a:t>
            </a:r>
            <a:r>
              <a:rPr lang="zh-CN" altLang="en-US" sz="3200" dirty="0"/>
              <a:t> </a:t>
            </a:r>
            <a:r>
              <a:rPr lang="en-US" altLang="zh-CN" sz="3200" dirty="0"/>
              <a:t>you</a:t>
            </a:r>
            <a:r>
              <a:rPr lang="zh-CN" altLang="en-US" sz="3200" dirty="0"/>
              <a:t> </a:t>
            </a:r>
            <a:r>
              <a:rPr lang="en-US" altLang="zh-CN" sz="3200" dirty="0"/>
              <a:t>need</a:t>
            </a:r>
            <a:endParaRPr kumimoji="1" lang="zh-CN" altLang="en-US" sz="2400" dirty="0"/>
          </a:p>
        </p:txBody>
      </p:sp>
      <p:sp>
        <p:nvSpPr>
          <p:cNvPr id="6" name="矩形 5">
            <a:extLst>
              <a:ext uri="{FF2B5EF4-FFF2-40B4-BE49-F238E27FC236}">
                <a16:creationId xmlns:a16="http://schemas.microsoft.com/office/drawing/2014/main" id="{06FE4FD2-B709-3B42-92E2-3FB8DECF81FD}"/>
              </a:ext>
            </a:extLst>
          </p:cNvPr>
          <p:cNvSpPr/>
          <p:nvPr/>
        </p:nvSpPr>
        <p:spPr>
          <a:xfrm>
            <a:off x="985813" y="1371941"/>
            <a:ext cx="10225136" cy="658194"/>
          </a:xfrm>
          <a:prstGeom prst="rect">
            <a:avLst/>
          </a:prstGeom>
        </p:spPr>
        <p:txBody>
          <a:bodyPr wrap="square">
            <a:spAutoFit/>
          </a:bodyPr>
          <a:lstStyle/>
          <a:p>
            <a:pPr>
              <a:lnSpc>
                <a:spcPct val="120000"/>
              </a:lnSpc>
            </a:pPr>
            <a:r>
              <a:rPr lang="en-US" altLang="zh-CN" sz="1600" dirty="0">
                <a:solidFill>
                  <a:srgbClr val="59595A"/>
                </a:solidFill>
                <a:latin typeface="Gill Sans MT" panose="020B0502020104020203" pitchFamily="34" charset="0"/>
                <a:ea typeface="+mj-ea"/>
              </a:rPr>
              <a:t>Each group of QKV finally has a V output, which is the final result obtained by Self Attention and the result obtained by combining the weight of the current vector with other vectors</a:t>
            </a:r>
            <a:endParaRPr lang="zh-CN" altLang="en-US" sz="1600" dirty="0">
              <a:solidFill>
                <a:srgbClr val="59595A"/>
              </a:solidFill>
              <a:latin typeface="Gill Sans MT" panose="020B0502020104020203" pitchFamily="34" charset="0"/>
              <a:ea typeface="+mj-ea"/>
            </a:endParaRPr>
          </a:p>
        </p:txBody>
      </p:sp>
    </p:spTree>
    <p:extLst>
      <p:ext uri="{BB962C8B-B14F-4D97-AF65-F5344CB8AC3E}">
        <p14:creationId xmlns:p14="http://schemas.microsoft.com/office/powerpoint/2010/main" val="22033851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en-US" altLang="zh-CN" sz="3200" dirty="0"/>
              <a:t>Attention</a:t>
            </a:r>
            <a:r>
              <a:rPr lang="zh-CN" altLang="en-US" sz="3200" dirty="0"/>
              <a:t> </a:t>
            </a:r>
            <a:r>
              <a:rPr lang="en-US" altLang="zh-CN" sz="3200" dirty="0"/>
              <a:t>is</a:t>
            </a:r>
            <a:r>
              <a:rPr lang="zh-CN" altLang="en-US" sz="3200" dirty="0"/>
              <a:t> </a:t>
            </a:r>
            <a:r>
              <a:rPr lang="en-US" altLang="zh-CN" sz="3200" dirty="0"/>
              <a:t>all</a:t>
            </a:r>
            <a:r>
              <a:rPr lang="zh-CN" altLang="en-US" sz="3200" dirty="0"/>
              <a:t> </a:t>
            </a:r>
            <a:r>
              <a:rPr lang="en-US" altLang="zh-CN" sz="3200" dirty="0"/>
              <a:t>you</a:t>
            </a:r>
            <a:r>
              <a:rPr lang="zh-CN" altLang="en-US" sz="3200" dirty="0"/>
              <a:t> </a:t>
            </a:r>
            <a:r>
              <a:rPr lang="en-US" altLang="zh-CN" sz="3200" dirty="0"/>
              <a:t>need</a:t>
            </a:r>
            <a:endParaRPr kumimoji="1" lang="zh-CN" altLang="en-US" sz="2400" dirty="0"/>
          </a:p>
        </p:txBody>
      </p:sp>
      <p:sp>
        <p:nvSpPr>
          <p:cNvPr id="6" name="矩形 5">
            <a:extLst>
              <a:ext uri="{FF2B5EF4-FFF2-40B4-BE49-F238E27FC236}">
                <a16:creationId xmlns:a16="http://schemas.microsoft.com/office/drawing/2014/main" id="{06FE4FD2-B709-3B42-92E2-3FB8DECF81FD}"/>
              </a:ext>
            </a:extLst>
          </p:cNvPr>
          <p:cNvSpPr/>
          <p:nvPr/>
        </p:nvSpPr>
        <p:spPr>
          <a:xfrm>
            <a:off x="985813" y="1371941"/>
            <a:ext cx="10225136" cy="396712"/>
          </a:xfrm>
          <a:prstGeom prst="rect">
            <a:avLst/>
          </a:prstGeom>
        </p:spPr>
        <p:txBody>
          <a:bodyPr wrap="square">
            <a:spAutoFit/>
          </a:bodyPr>
          <a:lstStyle/>
          <a:p>
            <a:pPr>
              <a:lnSpc>
                <a:spcPct val="120000"/>
              </a:lnSpc>
            </a:pPr>
            <a:r>
              <a:rPr lang="en-US" altLang="zh-CN" dirty="0">
                <a:solidFill>
                  <a:srgbClr val="59595A"/>
                </a:solidFill>
                <a:latin typeface="Gill Sans MT" panose="020B0502020104020203" pitchFamily="34" charset="0"/>
                <a:ea typeface="+mj-ea"/>
              </a:rPr>
              <a:t>Multi-Head Attention</a:t>
            </a:r>
            <a:endParaRPr lang="zh-CN" altLang="en-US" dirty="0">
              <a:solidFill>
                <a:srgbClr val="59595A"/>
              </a:solidFill>
              <a:latin typeface="Gill Sans MT" panose="020B0502020104020203" pitchFamily="34" charset="0"/>
              <a:ea typeface="+mj-ea"/>
            </a:endParaRPr>
          </a:p>
        </p:txBody>
      </p:sp>
      <p:pic>
        <p:nvPicPr>
          <p:cNvPr id="4" name="图片 3">
            <a:extLst>
              <a:ext uri="{FF2B5EF4-FFF2-40B4-BE49-F238E27FC236}">
                <a16:creationId xmlns:a16="http://schemas.microsoft.com/office/drawing/2014/main" id="{44064776-5C88-104D-9ED7-B95859EFD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997" y="2204864"/>
            <a:ext cx="6698704" cy="3875372"/>
          </a:xfrm>
          <a:prstGeom prst="rect">
            <a:avLst/>
          </a:prstGeom>
        </p:spPr>
      </p:pic>
    </p:spTree>
    <p:extLst>
      <p:ext uri="{BB962C8B-B14F-4D97-AF65-F5344CB8AC3E}">
        <p14:creationId xmlns:p14="http://schemas.microsoft.com/office/powerpoint/2010/main" val="3066703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3D0F8-4681-1747-8576-6B3FBAB1E54B}"/>
              </a:ext>
            </a:extLst>
          </p:cNvPr>
          <p:cNvSpPr>
            <a:spLocks noGrp="1"/>
          </p:cNvSpPr>
          <p:nvPr>
            <p:ph type="title"/>
          </p:nvPr>
        </p:nvSpPr>
        <p:spPr/>
        <p:txBody>
          <a:bodyPr/>
          <a:lstStyle/>
          <a:p>
            <a:r>
              <a:rPr lang="en-US" altLang="zh-CN" sz="3200" dirty="0"/>
              <a:t>Transformer,</a:t>
            </a:r>
            <a:r>
              <a:rPr lang="zh-CN" altLang="en-US" sz="3200" dirty="0"/>
              <a:t> </a:t>
            </a:r>
            <a:r>
              <a:rPr lang="en-US" altLang="zh-CN" sz="3200" dirty="0"/>
              <a:t>Attention</a:t>
            </a:r>
            <a:r>
              <a:rPr lang="zh-CN" altLang="en-US" sz="3200" dirty="0"/>
              <a:t> </a:t>
            </a:r>
            <a:r>
              <a:rPr lang="en-US" altLang="zh-CN" sz="3200" dirty="0"/>
              <a:t>is</a:t>
            </a:r>
            <a:r>
              <a:rPr lang="zh-CN" altLang="en-US" sz="3200" dirty="0"/>
              <a:t> </a:t>
            </a:r>
            <a:r>
              <a:rPr lang="en-US" altLang="zh-CN" sz="3200" dirty="0"/>
              <a:t>all</a:t>
            </a:r>
            <a:r>
              <a:rPr lang="zh-CN" altLang="en-US" sz="3200" dirty="0"/>
              <a:t> </a:t>
            </a:r>
            <a:r>
              <a:rPr lang="en-US" altLang="zh-CN" sz="3200" dirty="0"/>
              <a:t>you</a:t>
            </a:r>
            <a:r>
              <a:rPr lang="zh-CN" altLang="en-US" sz="3200" dirty="0"/>
              <a:t> </a:t>
            </a:r>
            <a:r>
              <a:rPr lang="en-US" altLang="zh-CN" sz="3200" dirty="0"/>
              <a:t>need</a:t>
            </a:r>
            <a:endParaRPr kumimoji="1" lang="zh-CN" altLang="en-US" sz="2400" dirty="0"/>
          </a:p>
        </p:txBody>
      </p:sp>
      <p:sp>
        <p:nvSpPr>
          <p:cNvPr id="6" name="矩形 5">
            <a:extLst>
              <a:ext uri="{FF2B5EF4-FFF2-40B4-BE49-F238E27FC236}">
                <a16:creationId xmlns:a16="http://schemas.microsoft.com/office/drawing/2014/main" id="{06FE4FD2-B709-3B42-92E2-3FB8DECF81FD}"/>
              </a:ext>
            </a:extLst>
          </p:cNvPr>
          <p:cNvSpPr/>
          <p:nvPr/>
        </p:nvSpPr>
        <p:spPr>
          <a:xfrm>
            <a:off x="985813" y="1371941"/>
            <a:ext cx="10225136" cy="1286058"/>
          </a:xfrm>
          <a:prstGeom prst="rect">
            <a:avLst/>
          </a:prstGeom>
        </p:spPr>
        <p:txBody>
          <a:bodyPr wrap="square">
            <a:spAutoFit/>
          </a:bodyPr>
          <a:lstStyle/>
          <a:p>
            <a:pPr>
              <a:lnSpc>
                <a:spcPct val="120000"/>
              </a:lnSpc>
            </a:pPr>
            <a:r>
              <a:rPr lang="en-US" altLang="zh-CN" dirty="0">
                <a:latin typeface="+mj-ea"/>
                <a:ea typeface="+mj-ea"/>
              </a:rPr>
              <a:t>Transformer solves Seq2Seq problem, replaces LSTM/RNN with a full attention structure:</a:t>
            </a:r>
          </a:p>
          <a:p>
            <a:pPr marL="542925" lvl="1" indent="-317500">
              <a:lnSpc>
                <a:spcPct val="120000"/>
              </a:lnSpc>
              <a:buClr>
                <a:srgbClr val="6FC4F7"/>
              </a:buClr>
              <a:buFont typeface="Arial" panose="020B0604020202020204" pitchFamily="34" charset="0"/>
              <a:buChar char="•"/>
            </a:pPr>
            <a:r>
              <a:rPr lang="en-US" altLang="zh-CN" sz="1600" dirty="0">
                <a:solidFill>
                  <a:srgbClr val="374154"/>
                </a:solidFill>
                <a:latin typeface="+mj-ea"/>
              </a:rPr>
              <a:t>One step calculation to solve the long-term dependency problem;</a:t>
            </a:r>
          </a:p>
          <a:p>
            <a:pPr marL="542925" lvl="1" indent="-317500">
              <a:lnSpc>
                <a:spcPct val="120000"/>
              </a:lnSpc>
              <a:buClr>
                <a:srgbClr val="6FC4F7"/>
              </a:buClr>
              <a:buFont typeface="Arial" panose="020B0604020202020204" pitchFamily="34" charset="0"/>
              <a:buChar char="•"/>
            </a:pPr>
            <a:r>
              <a:rPr lang="en-US" altLang="zh-CN" sz="1600" dirty="0">
                <a:solidFill>
                  <a:srgbClr val="374154"/>
                </a:solidFill>
                <a:latin typeface="+mj-ea"/>
                <a:ea typeface="+mj-ea"/>
              </a:rPr>
              <a:t>The computational complexity of each layer is better;</a:t>
            </a:r>
          </a:p>
          <a:p>
            <a:pPr marL="542925" lvl="1" indent="-317500">
              <a:lnSpc>
                <a:spcPct val="120000"/>
              </a:lnSpc>
              <a:buClr>
                <a:srgbClr val="6FC4F7"/>
              </a:buClr>
              <a:buFont typeface="Arial" panose="020B0604020202020204" pitchFamily="34" charset="0"/>
              <a:buChar char="•"/>
            </a:pPr>
            <a:r>
              <a:rPr lang="en-US" altLang="zh-CN" sz="1600" dirty="0">
                <a:solidFill>
                  <a:srgbClr val="374154"/>
                </a:solidFill>
                <a:latin typeface="+mj-ea"/>
                <a:ea typeface="+mj-ea"/>
              </a:rPr>
              <a:t>Point multiplication results can be directly calculated;</a:t>
            </a:r>
          </a:p>
        </p:txBody>
      </p:sp>
      <p:pic>
        <p:nvPicPr>
          <p:cNvPr id="4" name="图片 3">
            <a:extLst>
              <a:ext uri="{FF2B5EF4-FFF2-40B4-BE49-F238E27FC236}">
                <a16:creationId xmlns:a16="http://schemas.microsoft.com/office/drawing/2014/main" id="{A9ED285C-F06F-304A-AD2E-1CDEF9E1723B}"/>
              </a:ext>
            </a:extLst>
          </p:cNvPr>
          <p:cNvPicPr>
            <a:picLocks noChangeAspect="1"/>
          </p:cNvPicPr>
          <p:nvPr/>
        </p:nvPicPr>
        <p:blipFill>
          <a:blip r:embed="rId2"/>
          <a:stretch>
            <a:fillRect/>
          </a:stretch>
        </p:blipFill>
        <p:spPr>
          <a:xfrm>
            <a:off x="2317961" y="2780928"/>
            <a:ext cx="7560840" cy="3312739"/>
          </a:xfrm>
          <a:prstGeom prst="rect">
            <a:avLst/>
          </a:prstGeom>
        </p:spPr>
      </p:pic>
      <p:sp>
        <p:nvSpPr>
          <p:cNvPr id="5" name="矩形 4">
            <a:extLst>
              <a:ext uri="{FF2B5EF4-FFF2-40B4-BE49-F238E27FC236}">
                <a16:creationId xmlns:a16="http://schemas.microsoft.com/office/drawing/2014/main" id="{00458A3B-E1B3-074F-9DD3-1D5352BFB57A}"/>
              </a:ext>
            </a:extLst>
          </p:cNvPr>
          <p:cNvSpPr/>
          <p:nvPr/>
        </p:nvSpPr>
        <p:spPr>
          <a:xfrm>
            <a:off x="7975651" y="6093667"/>
            <a:ext cx="1903150" cy="276999"/>
          </a:xfrm>
          <a:prstGeom prst="rect">
            <a:avLst/>
          </a:prstGeom>
        </p:spPr>
        <p:txBody>
          <a:bodyPr wrap="none">
            <a:spAutoFit/>
          </a:bodyPr>
          <a:lstStyle/>
          <a:p>
            <a:r>
              <a:rPr lang="zh-CN" altLang="en-US" sz="1200" dirty="0">
                <a:solidFill>
                  <a:srgbClr val="00FA00"/>
                </a:solidFill>
              </a:rPr>
              <a:t>Vaswani</a:t>
            </a:r>
            <a:r>
              <a:rPr lang="en-US" altLang="zh-CN" sz="1200" dirty="0">
                <a:solidFill>
                  <a:srgbClr val="00FA00"/>
                </a:solidFill>
              </a:rPr>
              <a:t>,</a:t>
            </a:r>
            <a:r>
              <a:rPr lang="zh-CN" altLang="en-US" sz="1200" dirty="0">
                <a:solidFill>
                  <a:srgbClr val="00FA00"/>
                </a:solidFill>
              </a:rPr>
              <a:t> </a:t>
            </a:r>
            <a:r>
              <a:rPr lang="en-US" altLang="zh-CN" sz="1200" dirty="0">
                <a:solidFill>
                  <a:srgbClr val="00FA00"/>
                </a:solidFill>
              </a:rPr>
              <a:t>Transformer,</a:t>
            </a:r>
            <a:r>
              <a:rPr lang="zh-CN" altLang="en-US" sz="1200" dirty="0">
                <a:solidFill>
                  <a:srgbClr val="00FA00"/>
                </a:solidFill>
              </a:rPr>
              <a:t> </a:t>
            </a:r>
            <a:r>
              <a:rPr lang="en-US" altLang="zh-CN" sz="1200" dirty="0">
                <a:solidFill>
                  <a:srgbClr val="00FA00"/>
                </a:solidFill>
              </a:rPr>
              <a:t>2017</a:t>
            </a:r>
            <a:endParaRPr lang="zh-CN" altLang="en-US" sz="1200" dirty="0">
              <a:solidFill>
                <a:srgbClr val="00FA00"/>
              </a:solidFill>
            </a:endParaRPr>
          </a:p>
        </p:txBody>
      </p:sp>
    </p:spTree>
    <p:extLst>
      <p:ext uri="{BB962C8B-B14F-4D97-AF65-F5344CB8AC3E}">
        <p14:creationId xmlns:p14="http://schemas.microsoft.com/office/powerpoint/2010/main" val="38808807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sz="3200" dirty="0">
                <a:latin typeface="Futura Medium" panose="020B0602020204020303" pitchFamily="34" charset="-79"/>
                <a:ea typeface="Microsoft YaHei" panose="020B0503020204020204" pitchFamily="34" charset="-122"/>
                <a:cs typeface="Futura Medium" panose="020B0602020204020303" pitchFamily="34" charset="-79"/>
                <a:sym typeface="Huawei Sans" panose="020C0503030203020204" pitchFamily="34" charset="0"/>
              </a:rPr>
              <a:t>Lecture</a:t>
            </a:r>
            <a:r>
              <a:rPr lang="zh-CN" altLang="en-US" sz="3200" dirty="0">
                <a:latin typeface="Futura Medium" panose="020B0602020204020303" pitchFamily="34" charset="-79"/>
                <a:ea typeface="Microsoft YaHei" panose="020B0503020204020204" pitchFamily="34" charset="-122"/>
                <a:cs typeface="Futura Medium" panose="020B0602020204020303" pitchFamily="34" charset="-79"/>
                <a:sym typeface="Huawei Sans" panose="020C0503030203020204" pitchFamily="34" charset="0"/>
              </a:rPr>
              <a:t> </a:t>
            </a:r>
            <a:r>
              <a:rPr lang="en-US" altLang="zh-CN" sz="3200" dirty="0">
                <a:latin typeface="Futura Medium" panose="020B0602020204020303" pitchFamily="34" charset="-79"/>
                <a:ea typeface="Microsoft YaHei" panose="020B0503020204020204" pitchFamily="34" charset="-122"/>
                <a:cs typeface="Futura Medium" panose="020B0602020204020303" pitchFamily="34" charset="-79"/>
                <a:sym typeface="Huawei Sans" panose="020C0503030203020204" pitchFamily="34" charset="0"/>
              </a:rPr>
              <a:t>Summary</a:t>
            </a:r>
            <a:endParaRPr lang="zh-CN" altLang="en-US" sz="3200" dirty="0">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361950" indent="-238125">
              <a:lnSpc>
                <a:spcPct val="150000"/>
              </a:lnSpc>
            </a:pPr>
            <a:r>
              <a:rPr lang="zh-CN" altLang="en-US" dirty="0">
                <a:solidFill>
                  <a:srgbClr val="59595A"/>
                </a:solidFill>
              </a:rPr>
              <a:t>语言模型的基本定义</a:t>
            </a:r>
            <a:r>
              <a:rPr lang="zh-CN" altLang="en-US" kern="1200" dirty="0">
                <a:solidFill>
                  <a:srgbClr val="59595A"/>
                </a:solidFill>
              </a:rPr>
              <a:t>是对语句的概率分布的建模；</a:t>
            </a:r>
            <a:endParaRPr lang="en-US" altLang="zh-CN" kern="1200" dirty="0">
              <a:solidFill>
                <a:srgbClr val="59595A"/>
              </a:solidFill>
            </a:endParaRPr>
          </a:p>
          <a:p>
            <a:pPr marL="361950" indent="-238125">
              <a:lnSpc>
                <a:spcPct val="150000"/>
              </a:lnSpc>
            </a:pPr>
            <a:r>
              <a:rPr lang="zh-CN" altLang="en-US" kern="1200" dirty="0">
                <a:solidFill>
                  <a:srgbClr val="59595A"/>
                </a:solidFill>
              </a:rPr>
              <a:t>大规模语言模型称为</a:t>
            </a:r>
            <a:r>
              <a:rPr lang="en-US" altLang="zh-CN" kern="1200" dirty="0">
                <a:solidFill>
                  <a:srgbClr val="59595A"/>
                </a:solidFill>
              </a:rPr>
              <a:t>LLM</a:t>
            </a:r>
            <a:r>
              <a:rPr lang="zh-CN" altLang="en-US" kern="1200" dirty="0">
                <a:solidFill>
                  <a:srgbClr val="59595A"/>
                </a:solidFill>
              </a:rPr>
              <a:t>，有效地解决了下游任务繁多、使用无监督学习方法；</a:t>
            </a:r>
            <a:endParaRPr lang="en-US" altLang="zh-CN" kern="1200" dirty="0">
              <a:solidFill>
                <a:srgbClr val="59595A"/>
              </a:solidFill>
            </a:endParaRPr>
          </a:p>
          <a:p>
            <a:pPr marL="361950" indent="-238125">
              <a:lnSpc>
                <a:spcPct val="150000"/>
              </a:lnSpc>
            </a:pPr>
            <a:r>
              <a:rPr lang="zh-CN" altLang="en-US" dirty="0">
                <a:solidFill>
                  <a:srgbClr val="59595A"/>
                </a:solidFill>
              </a:rPr>
              <a:t>传统</a:t>
            </a:r>
            <a:r>
              <a:rPr lang="en-US" altLang="zh-CN" dirty="0">
                <a:solidFill>
                  <a:srgbClr val="59595A"/>
                </a:solidFill>
              </a:rPr>
              <a:t>LM</a:t>
            </a:r>
            <a:r>
              <a:rPr lang="zh-CN" altLang="en-US" dirty="0">
                <a:solidFill>
                  <a:srgbClr val="59595A"/>
                </a:solidFill>
              </a:rPr>
              <a:t>模型主要解决序列问题，后来</a:t>
            </a:r>
            <a:r>
              <a:rPr lang="en-US" altLang="zh-CN" dirty="0">
                <a:solidFill>
                  <a:srgbClr val="59595A"/>
                </a:solidFill>
              </a:rPr>
              <a:t>LSTM</a:t>
            </a:r>
            <a:r>
              <a:rPr lang="zh-CN" altLang="en-US" dirty="0">
                <a:solidFill>
                  <a:srgbClr val="59595A"/>
                </a:solidFill>
              </a:rPr>
              <a:t>的出现解决长时序和梯度消失爆炸问题；</a:t>
            </a:r>
            <a:endParaRPr lang="en-US" altLang="zh-CN" dirty="0">
              <a:solidFill>
                <a:srgbClr val="59595A"/>
              </a:solidFill>
            </a:endParaRPr>
          </a:p>
          <a:p>
            <a:pPr marL="361950" indent="-238125">
              <a:lnSpc>
                <a:spcPct val="150000"/>
              </a:lnSpc>
            </a:pPr>
            <a:r>
              <a:rPr lang="en-US" altLang="zh-CN" dirty="0">
                <a:solidFill>
                  <a:srgbClr val="59595A"/>
                </a:solidFill>
              </a:rPr>
              <a:t>Transformer</a:t>
            </a:r>
            <a:r>
              <a:rPr lang="zh-CN" altLang="en-US" dirty="0">
                <a:solidFill>
                  <a:srgbClr val="59595A"/>
                </a:solidFill>
              </a:rPr>
              <a:t>引入了全注意力机制，通过矩阵乘使得</a:t>
            </a:r>
            <a:r>
              <a:rPr lang="en-US" altLang="zh-CN" dirty="0">
                <a:solidFill>
                  <a:srgbClr val="59595A"/>
                </a:solidFill>
              </a:rPr>
              <a:t>LM</a:t>
            </a:r>
            <a:r>
              <a:rPr lang="zh-CN" altLang="en-US" dirty="0">
                <a:solidFill>
                  <a:srgbClr val="59595A"/>
                </a:solidFill>
              </a:rPr>
              <a:t>模型</a:t>
            </a:r>
            <a:r>
              <a:rPr lang="en-US" altLang="zh-CN" dirty="0">
                <a:solidFill>
                  <a:srgbClr val="59595A"/>
                </a:solidFill>
              </a:rPr>
              <a:t>SOTA</a:t>
            </a:r>
            <a:r>
              <a:rPr lang="zh-CN" altLang="en-US" dirty="0">
                <a:solidFill>
                  <a:srgbClr val="59595A"/>
                </a:solidFill>
              </a:rPr>
              <a:t>，进入</a:t>
            </a:r>
            <a:r>
              <a:rPr lang="en-US" altLang="zh-CN" dirty="0">
                <a:solidFill>
                  <a:srgbClr val="59595A"/>
                </a:solidFill>
              </a:rPr>
              <a:t>LLM</a:t>
            </a:r>
            <a:r>
              <a:rPr lang="zh-CN" altLang="en-US" dirty="0">
                <a:solidFill>
                  <a:srgbClr val="59595A"/>
                </a:solidFill>
              </a:rPr>
              <a:t>时代；</a:t>
            </a:r>
            <a:endParaRPr lang="en-US" altLang="zh-CN" dirty="0">
              <a:solidFill>
                <a:srgbClr val="59595A"/>
              </a:solidFill>
            </a:endParaRPr>
          </a:p>
        </p:txBody>
      </p:sp>
    </p:spTree>
    <p:extLst>
      <p:ext uri="{BB962C8B-B14F-4D97-AF65-F5344CB8AC3E}">
        <p14:creationId xmlns:p14="http://schemas.microsoft.com/office/powerpoint/2010/main" val="3872898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BB748-60EE-5544-A60A-253DF753FC05}"/>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Inference</a:t>
            </a:r>
            <a:endParaRPr kumimoji="1" lang="zh-CN" altLang="en-US" sz="320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1EAF690-6255-C84A-A1AA-A2622369DD16}"/>
              </a:ext>
            </a:extLst>
          </p:cNvPr>
          <p:cNvSpPr>
            <a:spLocks noGrp="1"/>
          </p:cNvSpPr>
          <p:nvPr>
            <p:ph sz="half" idx="1"/>
          </p:nvPr>
        </p:nvSpPr>
        <p:spPr>
          <a:xfrm>
            <a:off x="623635" y="1495552"/>
            <a:ext cx="10963473" cy="4525736"/>
          </a:xfrm>
        </p:spPr>
        <p:txBody>
          <a:bodyPr/>
          <a:lstStyle/>
          <a:p>
            <a:pPr marL="285750" indent="-285750" latinLnBrk="1">
              <a:lnSpc>
                <a:spcPct val="150000"/>
              </a:lnSpc>
              <a:buFont typeface="+mj-lt"/>
              <a:buAutoNum type="romanUcPeriod"/>
            </a:pPr>
            <a:r>
              <a:rPr kumimoji="1" lang="en-US" altLang="zh-CN" sz="1200" u="sng" dirty="0"/>
              <a:t>Transformer.</a:t>
            </a:r>
            <a:r>
              <a:rPr kumimoji="1" lang="zh-CN" altLang="en-US" sz="1200" u="sng" dirty="0"/>
              <a:t> </a:t>
            </a:r>
            <a:r>
              <a:rPr lang="en-US" altLang="zh-CN" sz="1200" dirty="0"/>
              <a:t>Vaswani, Ashish, et al. "Attention is all you need." </a:t>
            </a:r>
            <a:r>
              <a:rPr lang="en-US" altLang="zh-CN" sz="1200" i="1" dirty="0"/>
              <a:t>Advances in neural information processing systems</a:t>
            </a:r>
            <a:r>
              <a:rPr lang="en-US" altLang="zh-CN" sz="1200" dirty="0"/>
              <a:t> 30 (2017).</a:t>
            </a:r>
          </a:p>
          <a:p>
            <a:pPr marL="285750" indent="-285750" latinLnBrk="1">
              <a:lnSpc>
                <a:spcPct val="150000"/>
              </a:lnSpc>
              <a:buFont typeface="+mj-lt"/>
              <a:buAutoNum type="romanUcPeriod"/>
            </a:pPr>
            <a:r>
              <a:rPr kumimoji="1" lang="en-US" altLang="zh-CN" sz="1200" u="sng" dirty="0"/>
              <a:t>BERT</a:t>
            </a:r>
            <a:r>
              <a:rPr kumimoji="1" lang="zh-CN" altLang="en-US" sz="1200" u="sng" dirty="0"/>
              <a:t> </a:t>
            </a:r>
            <a:r>
              <a:rPr lang="en-US" altLang="zh-CN" sz="1200" dirty="0"/>
              <a:t>Devlin, Jacob, et al. "Bert: Pre-training of deep bidirectional transformers for language understanding." </a:t>
            </a:r>
            <a:r>
              <a:rPr lang="en-US" altLang="zh-CN" sz="1200" i="1" dirty="0" err="1"/>
              <a:t>arXiv</a:t>
            </a:r>
            <a:r>
              <a:rPr lang="en-US" altLang="zh-CN" sz="1200" i="1" dirty="0"/>
              <a:t> preprint arXiv:1810.04805</a:t>
            </a:r>
            <a:r>
              <a:rPr lang="en-US" altLang="zh-CN" sz="1200" dirty="0"/>
              <a:t> (2018).</a:t>
            </a:r>
          </a:p>
          <a:p>
            <a:pPr marL="285750" indent="-285750" latinLnBrk="1">
              <a:lnSpc>
                <a:spcPct val="150000"/>
              </a:lnSpc>
              <a:buFont typeface="+mj-lt"/>
              <a:buAutoNum type="romanUcPeriod"/>
            </a:pPr>
            <a:r>
              <a:rPr kumimoji="1" lang="en-US" altLang="zh-CN" sz="1200" u="sng" dirty="0"/>
              <a:t>GPT3</a:t>
            </a:r>
            <a:r>
              <a:rPr kumimoji="1" lang="en-US" altLang="zh-CN" sz="1200" dirty="0"/>
              <a:t>.</a:t>
            </a:r>
            <a:r>
              <a:rPr kumimoji="1" lang="zh-CN" altLang="en-US" sz="1200" dirty="0"/>
              <a:t> </a:t>
            </a:r>
            <a:r>
              <a:rPr lang="en-US" altLang="zh-CN" sz="1200" dirty="0"/>
              <a:t>Brown, Tom, et al. "Language models are few-shot learners." </a:t>
            </a:r>
            <a:r>
              <a:rPr lang="en-US" altLang="zh-CN" sz="1200" i="1" dirty="0"/>
              <a:t>Advances in neural information processing systems</a:t>
            </a:r>
            <a:r>
              <a:rPr lang="en-US" altLang="zh-CN" sz="1200" dirty="0"/>
              <a:t> 33 (2020): 1877-1901.</a:t>
            </a:r>
            <a:endParaRPr kumimoji="1" lang="en-US" altLang="zh-CN" sz="1200" dirty="0"/>
          </a:p>
          <a:p>
            <a:pPr marL="285750" indent="-285750">
              <a:lnSpc>
                <a:spcPct val="150000"/>
              </a:lnSpc>
              <a:buFont typeface="+mj-lt"/>
              <a:buAutoNum type="romanUcPeriod"/>
            </a:pPr>
            <a:r>
              <a:rPr kumimoji="1" lang="en-US" altLang="zh-CN" sz="1200" u="sng" dirty="0"/>
              <a:t>T5.</a:t>
            </a:r>
            <a:r>
              <a:rPr kumimoji="1" lang="zh-CN" altLang="en-US" sz="1200" dirty="0"/>
              <a:t> </a:t>
            </a:r>
            <a:r>
              <a:rPr lang="en-US" altLang="zh-CN" sz="1200" dirty="0"/>
              <a:t>Raffel, Colin, et al. "Exploring the limits of transfer learning with a unified text-to-text transformer." </a:t>
            </a:r>
            <a:r>
              <a:rPr lang="en-US" altLang="zh-CN" sz="1200" i="1" dirty="0"/>
              <a:t>J. Mach. Learn. Res.</a:t>
            </a:r>
            <a:r>
              <a:rPr lang="en-US" altLang="zh-CN" sz="1200" dirty="0"/>
              <a:t> 21.140 (2020): 1-67.</a:t>
            </a:r>
          </a:p>
          <a:p>
            <a:pPr marL="285750" indent="-285750" latinLnBrk="1">
              <a:lnSpc>
                <a:spcPct val="150000"/>
              </a:lnSpc>
              <a:buFont typeface="+mj-lt"/>
              <a:buAutoNum type="romanUcPeriod"/>
            </a:pPr>
            <a:r>
              <a:rPr kumimoji="1" lang="en-US" altLang="zh-CN" sz="1200" u="sng" dirty="0"/>
              <a:t>FLAN</a:t>
            </a:r>
            <a:r>
              <a:rPr kumimoji="1" lang="en-US" altLang="zh-CN" sz="1200" dirty="0"/>
              <a:t>.</a:t>
            </a:r>
            <a:r>
              <a:rPr kumimoji="1" lang="zh-CN" altLang="en-US" sz="1200" dirty="0"/>
              <a:t> </a:t>
            </a:r>
            <a:r>
              <a:rPr lang="en-US" altLang="zh-CN" sz="1200" dirty="0"/>
              <a:t>Wei, Jason, et al. "Finetuned language models are zero-shot learners." arXiv preprint arXiv:2109.01652 (2021).</a:t>
            </a:r>
          </a:p>
          <a:p>
            <a:pPr marL="285750" indent="-285750" latinLnBrk="1">
              <a:lnSpc>
                <a:spcPct val="150000"/>
              </a:lnSpc>
              <a:buFont typeface="+mj-lt"/>
              <a:buAutoNum type="romanUcPeriod"/>
            </a:pPr>
            <a:r>
              <a:rPr lang="en-US" altLang="zh-CN" sz="1200" dirty="0"/>
              <a:t>COS 597G (Fall 2022): Understanding Large Language Models.</a:t>
            </a:r>
            <a:r>
              <a:rPr lang="zh-CN" altLang="en-US" sz="1200" dirty="0"/>
              <a:t> </a:t>
            </a:r>
            <a:r>
              <a:rPr lang="en-US" altLang="zh-CN" sz="1200" dirty="0"/>
              <a:t>https://</a:t>
            </a:r>
            <a:r>
              <a:rPr lang="en-US" altLang="zh-CN" sz="1200" dirty="0" err="1"/>
              <a:t>www.cs.princeton.edu</a:t>
            </a:r>
            <a:r>
              <a:rPr lang="en-US" altLang="zh-CN" sz="1200" dirty="0"/>
              <a:t>/courses/archive/fall22/cos597G/</a:t>
            </a:r>
          </a:p>
        </p:txBody>
      </p:sp>
    </p:spTree>
    <p:extLst>
      <p:ext uri="{BB962C8B-B14F-4D97-AF65-F5344CB8AC3E}">
        <p14:creationId xmlns:p14="http://schemas.microsoft.com/office/powerpoint/2010/main" val="31126684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chemeClr val="bg2"/>
                </a:solidFill>
              </a:rPr>
              <a:t>大规模分布式训练系统：串行到并行 </a:t>
            </a:r>
            <a:r>
              <a:rPr lang="en-US" altLang="zh-CN" sz="2000" dirty="0">
                <a:solidFill>
                  <a:schemeClr val="bg2"/>
                </a:solidFill>
              </a:rPr>
              <a:t>–</a:t>
            </a:r>
            <a:r>
              <a:rPr lang="zh-CN" altLang="en-US" sz="2000" dirty="0">
                <a:solidFill>
                  <a:schemeClr val="bg2"/>
                </a:solidFill>
              </a:rPr>
              <a:t> 并行处理体系 </a:t>
            </a:r>
            <a:r>
              <a:rPr lang="en-US" altLang="zh-CN" sz="2000" dirty="0">
                <a:solidFill>
                  <a:schemeClr val="bg2"/>
                </a:solidFill>
              </a:rPr>
              <a:t>–</a:t>
            </a:r>
            <a:r>
              <a:rPr lang="zh-CN" altLang="en-US" sz="2000" dirty="0">
                <a:solidFill>
                  <a:schemeClr val="bg2"/>
                </a:solidFill>
              </a:rPr>
              <a:t> 深度学习并行训练</a:t>
            </a:r>
          </a:p>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大模型训练的挑战：</a:t>
            </a:r>
            <a:r>
              <a:rPr lang="zh-CN" altLang="en-US" sz="1800" dirty="0">
                <a:solidFill>
                  <a:schemeClr val="bg2"/>
                </a:solidFill>
              </a:rPr>
              <a:t>内存墙 </a:t>
            </a:r>
            <a:r>
              <a:rPr lang="en-US" altLang="zh-CN" sz="1800" dirty="0">
                <a:solidFill>
                  <a:schemeClr val="bg2"/>
                </a:solidFill>
              </a:rPr>
              <a:t>–</a:t>
            </a:r>
            <a:r>
              <a:rPr lang="zh-CN" altLang="en-US" sz="1800" dirty="0">
                <a:solidFill>
                  <a:schemeClr val="bg2"/>
                </a:solidFill>
              </a:rPr>
              <a:t> 性能墙 </a:t>
            </a:r>
            <a:r>
              <a:rPr lang="en-US" altLang="zh-CN" sz="1800" dirty="0">
                <a:solidFill>
                  <a:schemeClr val="bg2"/>
                </a:solidFill>
              </a:rPr>
              <a:t>–</a:t>
            </a:r>
            <a:r>
              <a:rPr lang="zh-CN" altLang="en-US" sz="1800" dirty="0">
                <a:solidFill>
                  <a:schemeClr val="bg2"/>
                </a:solidFill>
              </a:rPr>
              <a:t> 效率墙 </a:t>
            </a:r>
            <a:r>
              <a:rPr lang="en-US" altLang="zh-CN" sz="1800" dirty="0">
                <a:solidFill>
                  <a:schemeClr val="bg2"/>
                </a:solidFill>
              </a:rPr>
              <a:t>–</a:t>
            </a:r>
            <a:r>
              <a:rPr lang="zh-CN" altLang="en-US" sz="1800" dirty="0">
                <a:solidFill>
                  <a:schemeClr val="bg2"/>
                </a:solidFill>
              </a:rPr>
              <a:t> 调优墙</a:t>
            </a:r>
            <a:endParaRPr lang="en-US" altLang="zh-CN" sz="1800" dirty="0">
              <a:solidFill>
                <a:schemeClr val="bg2"/>
              </a:solidFill>
            </a:endParaRPr>
          </a:p>
          <a:p>
            <a:pPr lvl="1"/>
            <a:r>
              <a:rPr lang="zh-CN" altLang="en-US" sz="2000" b="1" dirty="0">
                <a:solidFill>
                  <a:schemeClr val="bg2"/>
                </a:solidFill>
              </a:rPr>
              <a:t>分布式训练系统：</a:t>
            </a:r>
            <a:r>
              <a:rPr lang="zh-CN" altLang="en-US" sz="1800" dirty="0">
                <a:solidFill>
                  <a:schemeClr val="bg2"/>
                </a:solidFill>
              </a:rPr>
              <a:t>并行处理硬件架构 </a:t>
            </a:r>
            <a:r>
              <a:rPr lang="en-US" altLang="zh-CN" sz="1800" dirty="0">
                <a:solidFill>
                  <a:schemeClr val="bg2"/>
                </a:solidFill>
              </a:rPr>
              <a:t>–</a:t>
            </a:r>
            <a:r>
              <a:rPr lang="zh-CN" altLang="en-US" sz="1800" dirty="0">
                <a:solidFill>
                  <a:schemeClr val="bg2"/>
                </a:solidFill>
              </a:rPr>
              <a:t> 业界分布式系统分析 </a:t>
            </a:r>
            <a:endParaRPr lang="en-US" altLang="zh-CN" sz="1800" dirty="0">
              <a:solidFill>
                <a:schemeClr val="bg2"/>
              </a:solidFill>
            </a:endParaRPr>
          </a:p>
          <a:p>
            <a:pPr lvl="1"/>
            <a:r>
              <a:rPr lang="zh-CN" altLang="en-US" sz="2000" b="1" dirty="0">
                <a:solidFill>
                  <a:schemeClr val="bg2"/>
                </a:solidFill>
              </a:rPr>
              <a:t>分布式并行总体架构：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集合通讯模式 </a:t>
            </a:r>
            <a:endParaRPr lang="en-US" altLang="zh-CN" sz="1800" dirty="0">
              <a:solidFill>
                <a:schemeClr val="bg2"/>
              </a:solidFill>
            </a:endParaRPr>
          </a:p>
          <a:p>
            <a:pPr lvl="1"/>
            <a:r>
              <a:rPr lang="zh-CN" altLang="en-US" sz="2000" b="1" dirty="0">
                <a:solidFill>
                  <a:schemeClr val="bg2"/>
                </a:solidFill>
              </a:rPr>
              <a:t>通信原语与协调：</a:t>
            </a:r>
            <a:r>
              <a:rPr lang="zh-CN" altLang="en-US" sz="1800" dirty="0">
                <a:solidFill>
                  <a:schemeClr val="bg2"/>
                </a:solidFill>
              </a:rPr>
              <a:t>通讯协调软硬件 </a:t>
            </a:r>
            <a:r>
              <a:rPr lang="en-US" altLang="zh-CN" sz="1800" dirty="0">
                <a:solidFill>
                  <a:schemeClr val="bg2"/>
                </a:solidFill>
              </a:rPr>
              <a:t>-</a:t>
            </a:r>
            <a:r>
              <a:rPr lang="zh-CN" altLang="en-US" sz="1800" dirty="0">
                <a:solidFill>
                  <a:schemeClr val="bg2"/>
                </a:solidFill>
              </a:rPr>
              <a:t> 通信实现方式 </a:t>
            </a:r>
            <a:r>
              <a:rPr lang="en-US" altLang="zh-CN" sz="1800" dirty="0">
                <a:solidFill>
                  <a:schemeClr val="bg2"/>
                </a:solidFill>
              </a:rPr>
              <a:t>-</a:t>
            </a:r>
            <a:r>
              <a:rPr lang="zh-CN" altLang="en-US" sz="1800" dirty="0">
                <a:solidFill>
                  <a:schemeClr val="bg2"/>
                </a:solidFill>
              </a:rPr>
              <a:t> 通信原语</a:t>
            </a:r>
            <a:endParaRPr lang="en-US" altLang="zh-CN" sz="1800" dirty="0">
              <a:solidFill>
                <a:schemeClr val="bg2"/>
              </a:solidFill>
            </a:endParaRPr>
          </a:p>
          <a:p>
            <a:pPr lvl="1"/>
            <a:r>
              <a:rPr lang="zh-CN" altLang="en-US" sz="2400" b="1" dirty="0">
                <a:solidFill>
                  <a:srgbClr val="59595A"/>
                </a:solidFill>
              </a:rPr>
              <a:t>大模型算法结构：</a:t>
            </a:r>
            <a:r>
              <a:rPr lang="zh-CN" altLang="en-US" sz="2000" dirty="0">
                <a:solidFill>
                  <a:srgbClr val="59595A"/>
                </a:solidFill>
              </a:rPr>
              <a:t>大模型算法发展 </a:t>
            </a:r>
            <a:r>
              <a:rPr lang="en-US" altLang="zh-CN" sz="2000" dirty="0">
                <a:solidFill>
                  <a:srgbClr val="59595A"/>
                </a:solidFill>
              </a:rPr>
              <a:t>–</a:t>
            </a:r>
            <a:r>
              <a:rPr lang="zh-CN" altLang="en-US" sz="2000" dirty="0">
                <a:solidFill>
                  <a:srgbClr val="59595A"/>
                </a:solidFill>
              </a:rPr>
              <a:t> </a:t>
            </a:r>
            <a:r>
              <a:rPr lang="en-US" altLang="zh-CN" sz="2000" dirty="0">
                <a:solidFill>
                  <a:srgbClr val="59595A"/>
                </a:solidFill>
              </a:rPr>
              <a:t>NLP</a:t>
            </a:r>
            <a:r>
              <a:rPr lang="zh-CN" altLang="en-US" sz="2000" dirty="0">
                <a:solidFill>
                  <a:srgbClr val="59595A"/>
                </a:solidFill>
              </a:rPr>
              <a:t>大模型 </a:t>
            </a:r>
            <a:r>
              <a:rPr lang="en-US" altLang="zh-CN" sz="2000" dirty="0">
                <a:solidFill>
                  <a:srgbClr val="59595A"/>
                </a:solidFill>
              </a:rPr>
              <a:t>-</a:t>
            </a:r>
            <a:r>
              <a:rPr lang="zh-CN" altLang="en-US" sz="2000" dirty="0">
                <a:solidFill>
                  <a:srgbClr val="59595A"/>
                </a:solidFill>
              </a:rPr>
              <a:t> </a:t>
            </a:r>
            <a:r>
              <a:rPr lang="en-US" altLang="zh-CN" sz="2000" dirty="0">
                <a:solidFill>
                  <a:srgbClr val="59595A"/>
                </a:solidFill>
              </a:rPr>
              <a:t>CV</a:t>
            </a:r>
            <a:r>
              <a:rPr lang="zh-CN" altLang="en-US" sz="2000" dirty="0">
                <a:solidFill>
                  <a:srgbClr val="59595A"/>
                </a:solidFill>
              </a:rPr>
              <a:t>大模型 </a:t>
            </a:r>
            <a:r>
              <a:rPr lang="en-US" altLang="zh-CN" sz="2000" dirty="0">
                <a:solidFill>
                  <a:srgbClr val="59595A"/>
                </a:solidFill>
              </a:rPr>
              <a:t>–</a:t>
            </a:r>
            <a:r>
              <a:rPr lang="zh-CN" altLang="en-US" sz="2000" dirty="0">
                <a:solidFill>
                  <a:srgbClr val="59595A"/>
                </a:solidFill>
              </a:rPr>
              <a:t> 多模态大模型</a:t>
            </a:r>
            <a:endParaRPr lang="en-US" altLang="zh-CN" sz="2400" dirty="0">
              <a:solidFill>
                <a:srgbClr val="59595A"/>
              </a:solidFill>
            </a:endParaRPr>
          </a:p>
          <a:p>
            <a:pPr lvl="1"/>
            <a:r>
              <a:rPr lang="zh-CN" altLang="en-US" sz="2000" b="1" dirty="0">
                <a:solidFill>
                  <a:schemeClr val="bg2"/>
                </a:solidFill>
              </a:rPr>
              <a:t>分布式并行与同步策略：</a:t>
            </a:r>
            <a:r>
              <a:rPr lang="zh-CN" altLang="en-US" sz="1800" dirty="0">
                <a:solidFill>
                  <a:schemeClr val="bg2"/>
                </a:solidFill>
              </a:rPr>
              <a:t>数据并行 </a:t>
            </a:r>
            <a:r>
              <a:rPr lang="en-US" altLang="zh-CN" sz="1800" dirty="0">
                <a:solidFill>
                  <a:schemeClr val="bg2"/>
                </a:solidFill>
              </a:rPr>
              <a:t>–</a:t>
            </a:r>
            <a:r>
              <a:rPr lang="zh-CN" altLang="en-US" sz="1800" dirty="0">
                <a:solidFill>
                  <a:schemeClr val="bg2"/>
                </a:solidFill>
              </a:rPr>
              <a:t> 模型并行 </a:t>
            </a:r>
            <a:r>
              <a:rPr lang="en-US" altLang="zh-CN" sz="1800" dirty="0">
                <a:solidFill>
                  <a:schemeClr val="bg2"/>
                </a:solidFill>
              </a:rPr>
              <a:t>–</a:t>
            </a:r>
            <a:r>
              <a:rPr lang="zh-CN" altLang="en-US" sz="1800" dirty="0">
                <a:solidFill>
                  <a:schemeClr val="bg2"/>
                </a:solidFill>
              </a:rPr>
              <a:t> 流水并行 </a:t>
            </a:r>
            <a:r>
              <a:rPr lang="en-US" altLang="zh-CN" sz="1800" dirty="0">
                <a:solidFill>
                  <a:schemeClr val="bg2"/>
                </a:solidFill>
              </a:rPr>
              <a:t>–</a:t>
            </a:r>
            <a:r>
              <a:rPr lang="zh-CN" altLang="en-US" sz="1800" dirty="0">
                <a:solidFill>
                  <a:schemeClr val="bg2"/>
                </a:solidFill>
              </a:rPr>
              <a:t> 混合并行</a:t>
            </a:r>
            <a:endParaRPr lang="en-US" altLang="zh-CN" sz="2000" dirty="0">
              <a:solidFill>
                <a:schemeClr val="bg2"/>
              </a:solidFill>
            </a:endParaRPr>
          </a:p>
          <a:p>
            <a:pPr lvl="1"/>
            <a:r>
              <a:rPr lang="zh-CN" altLang="en-US" sz="2000" b="1" dirty="0">
                <a:solidFill>
                  <a:schemeClr val="bg2"/>
                </a:solidFill>
              </a:rPr>
              <a:t>内存和计算优化：</a:t>
            </a:r>
            <a:r>
              <a:rPr lang="en-US" altLang="zh-CN" sz="1800" dirty="0">
                <a:solidFill>
                  <a:schemeClr val="bg2"/>
                </a:solidFill>
              </a:rPr>
              <a:t>ZeRO</a:t>
            </a:r>
            <a:r>
              <a:rPr lang="zh-CN" altLang="en-US" sz="1800" dirty="0">
                <a:solidFill>
                  <a:schemeClr val="bg2"/>
                </a:solidFill>
              </a:rPr>
              <a:t>内存优化 </a:t>
            </a:r>
            <a:r>
              <a:rPr lang="en-US" altLang="zh-CN" sz="1800" dirty="0">
                <a:solidFill>
                  <a:schemeClr val="bg2"/>
                </a:solidFill>
              </a:rPr>
              <a:t>–</a:t>
            </a:r>
            <a:r>
              <a:rPr lang="zh-CN" altLang="en-US" sz="1800" dirty="0">
                <a:solidFill>
                  <a:schemeClr val="bg2"/>
                </a:solidFill>
              </a:rPr>
              <a:t> 混合精度与计算优化</a:t>
            </a:r>
            <a:endParaRPr lang="en-US" altLang="zh-CN" sz="1800" dirty="0">
              <a:solidFill>
                <a:schemeClr val="bg2"/>
              </a:solidFill>
            </a:endParaRPr>
          </a:p>
        </p:txBody>
      </p:sp>
      <p:sp>
        <p:nvSpPr>
          <p:cNvPr id="2" name="矩形 1">
            <a:extLst>
              <a:ext uri="{FF2B5EF4-FFF2-40B4-BE49-F238E27FC236}">
                <a16:creationId xmlns:a16="http://schemas.microsoft.com/office/drawing/2014/main" id="{7EEF1322-F605-BB41-811E-48AFBF2DBE85}"/>
              </a:ext>
            </a:extLst>
          </p:cNvPr>
          <p:cNvSpPr/>
          <p:nvPr/>
        </p:nvSpPr>
        <p:spPr bwMode="auto">
          <a:xfrm>
            <a:off x="5594325" y="4581128"/>
            <a:ext cx="1512168" cy="432048"/>
          </a:xfrm>
          <a:prstGeom prst="rect">
            <a:avLst/>
          </a:prstGeom>
          <a:noFill/>
          <a:ln w="28575">
            <a:solidFill>
              <a:srgbClr val="C00000"/>
            </a:solidFill>
            <a:extLst>
              <a:ext uri="{C807C97D-BFC1-408E-A445-0C87EB9F89A2}">
                <ask:lineSketchStyleProps xmlns:ask="http://schemas.microsoft.com/office/drawing/2018/sketchyshapes">
                  <ask:type>
                    <ask:lineSketchFreehand/>
                  </ask:type>
                </ask:lineSketchStyleProps>
              </a:ext>
            </a:extLs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About</a:t>
            </a:r>
            <a:r>
              <a:rPr lang="zh-CN" altLang="en-US"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 </a:t>
            </a:r>
            <a:r>
              <a:rPr lang="en-US" altLang="zh-CN"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LLM</a:t>
            </a:r>
            <a:r>
              <a:rPr lang="zh-CN" altLang="en-US"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 </a:t>
            </a:r>
            <a:r>
              <a:rPr lang="en-US" altLang="zh-CN"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(Large</a:t>
            </a:r>
            <a:r>
              <a:rPr lang="zh-CN" altLang="en-US"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 </a:t>
            </a:r>
            <a:r>
              <a:rPr lang="en-US" altLang="zh-CN"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Language</a:t>
            </a:r>
            <a:r>
              <a:rPr lang="zh-CN" altLang="en-US"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 </a:t>
            </a:r>
            <a:r>
              <a:rPr lang="en-US" altLang="zh-CN"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Models)</a:t>
            </a:r>
            <a:endParaRPr kumimoji="1" lang="zh-CN" altLang="en-US" dirty="0">
              <a:solidFill>
                <a:srgbClr val="FFC000"/>
              </a:solidFill>
              <a:latin typeface="Futura Medium" panose="020B0602020204020303" pitchFamily="34" charset="-79"/>
              <a:ea typeface="Cosmonaut" pitchFamily="2" charset="0"/>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052736"/>
            <a:ext cx="11458400"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mj-lt"/>
              <a:buAutoNum type="romanUcPeriod"/>
            </a:pPr>
            <a:r>
              <a:rPr lang="en-US" altLang="zh-CN" sz="2400" dirty="0">
                <a:solidFill>
                  <a:schemeClr val="tx1"/>
                </a:solidFill>
                <a:latin typeface="Gill Sans MT" panose="020B0502020104020203" pitchFamily="34" charset="0"/>
              </a:rPr>
              <a:t>What</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are</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LLM</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sym typeface="Huawei Sans" panose="020C0503030203020204" pitchFamily="34" charset="0"/>
              </a:rPr>
              <a:t>(Large</a:t>
            </a:r>
            <a:r>
              <a:rPr lang="zh-CN" altLang="en-US" sz="2400" dirty="0">
                <a:solidFill>
                  <a:schemeClr val="tx1"/>
                </a:solidFill>
                <a:latin typeface="Gill Sans MT" panose="020B0502020104020203" pitchFamily="34" charset="0"/>
                <a:sym typeface="Huawei Sans" panose="020C0503030203020204" pitchFamily="34" charset="0"/>
              </a:rPr>
              <a:t> </a:t>
            </a:r>
            <a:r>
              <a:rPr lang="en-US" altLang="zh-CN" sz="2400" dirty="0">
                <a:solidFill>
                  <a:schemeClr val="tx1"/>
                </a:solidFill>
                <a:latin typeface="Gill Sans MT" panose="020B0502020104020203" pitchFamily="34" charset="0"/>
                <a:sym typeface="Huawei Sans" panose="020C0503030203020204" pitchFamily="34" charset="0"/>
              </a:rPr>
              <a:t>Language</a:t>
            </a:r>
            <a:r>
              <a:rPr lang="zh-CN" altLang="en-US" sz="2400" dirty="0">
                <a:solidFill>
                  <a:schemeClr val="tx1"/>
                </a:solidFill>
                <a:latin typeface="Gill Sans MT" panose="020B0502020104020203" pitchFamily="34" charset="0"/>
                <a:sym typeface="Huawei Sans" panose="020C0503030203020204" pitchFamily="34" charset="0"/>
              </a:rPr>
              <a:t> </a:t>
            </a:r>
            <a:r>
              <a:rPr lang="en-US" altLang="zh-CN" sz="2400" dirty="0">
                <a:solidFill>
                  <a:schemeClr val="tx1"/>
                </a:solidFill>
                <a:latin typeface="Gill Sans MT" panose="020B0502020104020203" pitchFamily="34" charset="0"/>
                <a:sym typeface="Huawei Sans" panose="020C0503030203020204" pitchFamily="34" charset="0"/>
              </a:rPr>
              <a:t>Models)</a:t>
            </a:r>
            <a:endParaRPr lang="en-US" altLang="zh-CN" sz="2400" dirty="0">
              <a:solidFill>
                <a:schemeClr val="tx1"/>
              </a:solidFill>
              <a:latin typeface="Gill Sans MT" panose="020B0502020104020203" pitchFamily="34" charset="0"/>
            </a:endParaRPr>
          </a:p>
          <a:p>
            <a:pPr marL="1051790" lvl="2" indent="-457200">
              <a:lnSpc>
                <a:spcPct val="130000"/>
              </a:lnSpc>
              <a:buFont typeface="+mj-lt"/>
              <a:buAutoNum type="arabicPeriod"/>
            </a:pPr>
            <a:r>
              <a:rPr lang="en-US" altLang="zh-CN" sz="2000" dirty="0">
                <a:solidFill>
                  <a:srgbClr val="59595A"/>
                </a:solidFill>
                <a:latin typeface="Gill Sans MT" panose="020B0502020104020203" pitchFamily="34" charset="0"/>
              </a:rPr>
              <a:t>BERT/RoBERTa</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(Encoder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Models)</a:t>
            </a:r>
          </a:p>
          <a:p>
            <a:pPr marL="1051790" lvl="2" indent="-457200">
              <a:lnSpc>
                <a:spcPct val="130000"/>
              </a:lnSpc>
              <a:buFont typeface="+mj-lt"/>
              <a:buAutoNum type="arabicPeriod"/>
            </a:pPr>
            <a:r>
              <a:rPr lang="en-US" altLang="zh-CN" sz="2000" dirty="0">
                <a:solidFill>
                  <a:srgbClr val="59595A"/>
                </a:solidFill>
                <a:latin typeface="Gill Sans MT" panose="020B0502020104020203" pitchFamily="34" charset="0"/>
              </a:rPr>
              <a:t>GPT-3</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(Decoder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Models)</a:t>
            </a:r>
          </a:p>
          <a:p>
            <a:pPr marL="1051790" lvl="2" indent="-457200">
              <a:lnSpc>
                <a:spcPct val="130000"/>
              </a:lnSpc>
              <a:buFont typeface="+mj-lt"/>
              <a:buAutoNum type="arabicPeriod"/>
            </a:pPr>
            <a:r>
              <a:rPr lang="en-US" altLang="zh-CN" sz="2000" dirty="0">
                <a:solidFill>
                  <a:srgbClr val="59595A"/>
                </a:solidFill>
                <a:latin typeface="Gill Sans MT" panose="020B0502020104020203" pitchFamily="34" charset="0"/>
              </a:rPr>
              <a:t>T5/BART</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(Encoder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Decoder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Models)</a:t>
            </a:r>
          </a:p>
          <a:p>
            <a:pPr marL="808490" lvl="1" indent="-571500">
              <a:lnSpc>
                <a:spcPct val="130000"/>
              </a:lnSpc>
              <a:buFont typeface="+mj-lt"/>
              <a:buAutoNum type="romanUcPeriod"/>
            </a:pPr>
            <a:r>
              <a:rPr lang="en-US" altLang="zh-CN" sz="2400" dirty="0">
                <a:solidFill>
                  <a:schemeClr val="tx1"/>
                </a:solidFill>
                <a:latin typeface="Gill Sans MT" panose="020B0502020104020203" pitchFamily="34" charset="0"/>
              </a:rPr>
              <a:t>How</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to</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use</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and</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Adapt</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LLM</a:t>
            </a:r>
          </a:p>
          <a:p>
            <a:pPr marL="1166090" lvl="2" indent="-571500">
              <a:lnSpc>
                <a:spcPct val="130000"/>
              </a:lnSpc>
              <a:buFont typeface="+mj-lt"/>
              <a:buAutoNum type="arabicPeriod"/>
            </a:pPr>
            <a:r>
              <a:rPr lang="en-US" altLang="zh-CN" sz="2000" dirty="0">
                <a:solidFill>
                  <a:srgbClr val="59595A"/>
                </a:solidFill>
                <a:latin typeface="Gill Sans MT" panose="020B0502020104020203" pitchFamily="34" charset="0"/>
              </a:rPr>
              <a:t>Prompting</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for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few-shot</a:t>
            </a:r>
          </a:p>
          <a:p>
            <a:pPr marL="1166090" lvl="2" indent="-571500">
              <a:lnSpc>
                <a:spcPct val="130000"/>
              </a:lnSpc>
              <a:buFont typeface="+mj-lt"/>
              <a:buAutoNum type="arabicPeriod"/>
            </a:pPr>
            <a:r>
              <a:rPr lang="en-US" altLang="zh-CN" sz="2000" dirty="0">
                <a:solidFill>
                  <a:srgbClr val="59595A"/>
                </a:solidFill>
                <a:latin typeface="Gill Sans MT" panose="020B0502020104020203" pitchFamily="34" charset="0"/>
              </a:rPr>
              <a:t>Prompting</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as</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fine-tuning</a:t>
            </a:r>
          </a:p>
          <a:p>
            <a:pPr marL="1166090" lvl="2" indent="-571500">
              <a:lnSpc>
                <a:spcPct val="130000"/>
              </a:lnSpc>
              <a:buFont typeface="+mj-lt"/>
              <a:buAutoNum type="arabicPeriod"/>
            </a:pPr>
            <a:r>
              <a:rPr lang="en-US" altLang="zh-CN" sz="2000" dirty="0">
                <a:solidFill>
                  <a:srgbClr val="59595A"/>
                </a:solidFill>
                <a:latin typeface="Gill Sans MT" panose="020B0502020104020203" pitchFamily="34" charset="0"/>
              </a:rPr>
              <a:t>In-context</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learning</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(Instruction</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learning)</a:t>
            </a:r>
          </a:p>
          <a:p>
            <a:pPr marL="808490" lvl="1" indent="-571500">
              <a:lnSpc>
                <a:spcPct val="130000"/>
              </a:lnSpc>
              <a:buFont typeface="+mj-lt"/>
              <a:buAutoNum type="romanUcPeriod"/>
            </a:pPr>
            <a:r>
              <a:rPr lang="en-US" altLang="zh-CN" sz="2400" dirty="0">
                <a:solidFill>
                  <a:schemeClr val="tx1"/>
                </a:solidFill>
                <a:latin typeface="Gill Sans MT" panose="020B0502020104020203" pitchFamily="34" charset="0"/>
              </a:rPr>
              <a:t>Downstream</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Task</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and</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Data</a:t>
            </a:r>
          </a:p>
          <a:p>
            <a:pPr marL="1166090" lvl="2" indent="-571500">
              <a:lnSpc>
                <a:spcPct val="130000"/>
              </a:lnSpc>
              <a:buFont typeface="+mj-lt"/>
              <a:buAutoNum type="arabicPeriod"/>
            </a:pPr>
            <a:r>
              <a:rPr lang="en-US" altLang="zh-CN" sz="2000" dirty="0">
                <a:solidFill>
                  <a:srgbClr val="59595A"/>
                </a:solidFill>
                <a:latin typeface="Gill Sans MT" panose="020B0502020104020203" pitchFamily="34" charset="0"/>
              </a:rPr>
              <a:t>NLP</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downstream</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Task</a:t>
            </a:r>
          </a:p>
          <a:p>
            <a:pPr marL="1166090" lvl="2" indent="-571500">
              <a:lnSpc>
                <a:spcPct val="130000"/>
              </a:lnSpc>
              <a:buFont typeface="+mj-lt"/>
              <a:buAutoNum type="arabicPeriod"/>
            </a:pPr>
            <a:r>
              <a:rPr lang="en-US" altLang="zh-CN" sz="2000" dirty="0">
                <a:solidFill>
                  <a:srgbClr val="59595A"/>
                </a:solidFill>
                <a:latin typeface="Gill Sans MT" panose="020B0502020104020203" pitchFamily="34" charset="0"/>
              </a:rPr>
              <a:t>Data</a:t>
            </a:r>
          </a:p>
        </p:txBody>
      </p:sp>
    </p:spTree>
    <p:extLst>
      <p:ext uri="{BB962C8B-B14F-4D97-AF65-F5344CB8AC3E}">
        <p14:creationId xmlns:p14="http://schemas.microsoft.com/office/powerpoint/2010/main" val="39629665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C43DF4-41C7-654C-BDB0-EE14D1A000A7}"/>
              </a:ext>
            </a:extLst>
          </p:cNvPr>
          <p:cNvSpPr>
            <a:spLocks noGrp="1"/>
          </p:cNvSpPr>
          <p:nvPr>
            <p:ph type="title"/>
          </p:nvPr>
        </p:nvSpPr>
        <p:spPr/>
        <p:txBody>
          <a:bodyPr/>
          <a:lstStyle/>
          <a:p>
            <a:r>
              <a:rPr lang="en-US" altLang="zh-CN" sz="3200" dirty="0">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What are large language models (LLMs)</a:t>
            </a:r>
            <a:r>
              <a:rPr lang="zh-CN" altLang="en-US" sz="3200" dirty="0">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 </a:t>
            </a:r>
            <a:r>
              <a:rPr lang="en-US" altLang="zh-CN" sz="3200" dirty="0">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a:t>
            </a:r>
            <a:endParaRPr lang="zh-CN" altLang="en-US" sz="3200" dirty="0">
              <a:latin typeface="Futura Medium" panose="020B0602020204020303" pitchFamily="34" charset="-79"/>
              <a:cs typeface="Futura Medium" panose="020B0602020204020303" pitchFamily="34" charset="-79"/>
            </a:endParaRPr>
          </a:p>
        </p:txBody>
      </p:sp>
      <p:sp>
        <p:nvSpPr>
          <p:cNvPr id="5" name="内容占位符 4">
            <a:extLst>
              <a:ext uri="{FF2B5EF4-FFF2-40B4-BE49-F238E27FC236}">
                <a16:creationId xmlns:a16="http://schemas.microsoft.com/office/drawing/2014/main" id="{B5C78810-4525-D643-B34F-82962FB434AB}"/>
              </a:ext>
            </a:extLst>
          </p:cNvPr>
          <p:cNvSpPr>
            <a:spLocks noGrp="1"/>
          </p:cNvSpPr>
          <p:nvPr>
            <p:ph sz="half" idx="1"/>
          </p:nvPr>
        </p:nvSpPr>
        <p:spPr>
          <a:xfrm>
            <a:off x="623635" y="1340768"/>
            <a:ext cx="10963473" cy="4608512"/>
          </a:xfrm>
        </p:spPr>
        <p:txBody>
          <a:bodyPr anchor="ctr"/>
          <a:lstStyle/>
          <a:p>
            <a:pPr marL="0" indent="0">
              <a:buNone/>
            </a:pPr>
            <a:r>
              <a:rPr lang="en-US" altLang="zh-CN" sz="3200" dirty="0">
                <a:solidFill>
                  <a:schemeClr val="tx1"/>
                </a:solidFill>
                <a:latin typeface="Gill Sans MT" panose="020B0502020104020203" pitchFamily="34" charset="0"/>
              </a:rPr>
              <a:t>Language models</a:t>
            </a:r>
          </a:p>
          <a:p>
            <a:pPr marL="711200" indent="-438150"/>
            <a:r>
              <a:rPr lang="en-US" altLang="zh-CN" sz="3200" dirty="0">
                <a:latin typeface="Gill Sans MT" panose="020B0502020104020203" pitchFamily="34" charset="0"/>
              </a:rPr>
              <a:t>narrow sense</a:t>
            </a:r>
          </a:p>
          <a:p>
            <a:pPr marL="711200" indent="-438150"/>
            <a:r>
              <a:rPr lang="en-US" altLang="zh-CN" sz="3200" dirty="0">
                <a:latin typeface="Gill Sans MT" panose="020B0502020104020203" pitchFamily="34" charset="0"/>
              </a:rPr>
              <a:t>broad sense</a:t>
            </a:r>
          </a:p>
          <a:p>
            <a:pPr marL="0" indent="0">
              <a:buNone/>
            </a:pPr>
            <a:endParaRPr lang="en-US" altLang="zh-CN" sz="3200" dirty="0">
              <a:latin typeface="Gill Sans MT" panose="020B0502020104020203" pitchFamily="34" charset="0"/>
            </a:endParaRPr>
          </a:p>
        </p:txBody>
      </p:sp>
    </p:spTree>
    <p:extLst>
      <p:ext uri="{BB962C8B-B14F-4D97-AF65-F5344CB8AC3E}">
        <p14:creationId xmlns:p14="http://schemas.microsoft.com/office/powerpoint/2010/main" val="37560134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0055C-463D-4045-BE9F-FE3F7DE79D35}"/>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Language models:</a:t>
            </a:r>
            <a:r>
              <a:rPr lang="zh-CN" altLang="en-US" sz="3200" dirty="0">
                <a:latin typeface="Futura Medium" panose="020B0602020204020303" pitchFamily="34" charset="-79"/>
                <a:cs typeface="Futura Medium" panose="020B0602020204020303" pitchFamily="34" charset="-79"/>
              </a:rPr>
              <a:t> </a:t>
            </a:r>
            <a:r>
              <a:rPr lang="en-US" altLang="zh-CN" sz="3200" dirty="0">
                <a:latin typeface="Futura Medium" panose="020B0602020204020303" pitchFamily="34" charset="-79"/>
                <a:cs typeface="Futura Medium" panose="020B0602020204020303" pitchFamily="34" charset="-79"/>
              </a:rPr>
              <a:t>narrow sense</a:t>
            </a:r>
            <a:r>
              <a:rPr lang="zh-CN" altLang="en-US" sz="3200" dirty="0">
                <a:latin typeface="Futura Medium" panose="020B0602020204020303" pitchFamily="34" charset="-79"/>
                <a:cs typeface="Futura Medium" panose="020B0602020204020303" pitchFamily="34" charset="-79"/>
              </a:rPr>
              <a:t> </a:t>
            </a:r>
            <a:endParaRPr kumimoji="1" lang="zh-CN" altLang="en-US" sz="3200" dirty="0">
              <a:latin typeface="Futura Medium" panose="020B0602020204020303" pitchFamily="34" charset="-79"/>
              <a:cs typeface="Futura Medium" panose="020B0602020204020303" pitchFamily="34" charset="-79"/>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746586-9DC7-7441-87C1-0E9865B4A1BE}"/>
                  </a:ext>
                </a:extLst>
              </p:cNvPr>
              <p:cNvSpPr>
                <a:spLocks noGrp="1"/>
              </p:cNvSpPr>
              <p:nvPr>
                <p:ph sz="half" idx="1"/>
              </p:nvPr>
            </p:nvSpPr>
            <p:spPr>
              <a:xfrm>
                <a:off x="623635" y="1495552"/>
                <a:ext cx="10963473" cy="4525736"/>
              </a:xfrm>
            </p:spPr>
            <p:txBody>
              <a:bodyPr/>
              <a:lstStyle/>
              <a:p>
                <a:r>
                  <a:rPr kumimoji="1" lang="en-US" altLang="zh-CN" dirty="0">
                    <a:latin typeface="Gill Sans MT" panose="020B0502020104020203" pitchFamily="34" charset="0"/>
                  </a:rPr>
                  <a:t>Define</a:t>
                </a:r>
                <a:r>
                  <a:rPr kumimoji="1" lang="zh-CN" altLang="en-US" dirty="0">
                    <a:latin typeface="Gill Sans MT" panose="020B0502020104020203" pitchFamily="34" charset="0"/>
                  </a:rPr>
                  <a:t>：</a:t>
                </a:r>
                <a:r>
                  <a:rPr kumimoji="1" lang="en-US" altLang="zh-CN" dirty="0">
                    <a:latin typeface="Gill Sans MT" panose="020B0502020104020203" pitchFamily="34" charset="0"/>
                  </a:rPr>
                  <a:t>A probabilistic model that assigns a probability </a:t>
                </a:r>
                <a14:m>
                  <m:oMath xmlns:m="http://schemas.openxmlformats.org/officeDocument/2006/math">
                    <m:r>
                      <a:rPr kumimoji="1" lang="en-US" altLang="zh-CN" i="1" dirty="0">
                        <a:latin typeface="Cambria Math" panose="02040503050406030204" pitchFamily="18" charset="0"/>
                      </a:rPr>
                      <m:t>𝑃</m:t>
                    </m:r>
                    <m:r>
                      <a:rPr kumimoji="1" lang="en-US" altLang="zh-CN" b="0" i="1" dirty="0" smtClean="0">
                        <a:latin typeface="Cambria Math" panose="02040503050406030204" pitchFamily="18" charset="0"/>
                      </a:rPr>
                      <m:t>(</m:t>
                    </m:r>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𝑤</m:t>
                        </m:r>
                      </m:e>
                      <m:sub>
                        <m:r>
                          <a:rPr kumimoji="1" lang="en-US" altLang="zh-CN" i="1" dirty="0">
                            <a:latin typeface="Cambria Math" panose="02040503050406030204" pitchFamily="18" charset="0"/>
                          </a:rPr>
                          <m:t>1</m:t>
                        </m:r>
                      </m:sub>
                    </m:sSub>
                    <m:r>
                      <a:rPr kumimoji="1" lang="en-US" altLang="zh-CN" b="0" i="1" dirty="0" smtClean="0">
                        <a:latin typeface="Cambria Math" panose="02040503050406030204" pitchFamily="18" charset="0"/>
                      </a:rPr>
                      <m:t>,</m:t>
                    </m:r>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𝑤</m:t>
                        </m:r>
                      </m:e>
                      <m:sub>
                        <m:r>
                          <a:rPr kumimoji="1" lang="en-US" altLang="zh-CN" b="0" i="1" dirty="0" smtClean="0">
                            <a:latin typeface="Cambria Math" panose="02040503050406030204" pitchFamily="18" charset="0"/>
                          </a:rPr>
                          <m:t>2</m:t>
                        </m:r>
                      </m:sub>
                    </m:sSub>
                    <m:r>
                      <a:rPr kumimoji="1" lang="en-US" altLang="zh-CN" b="0" i="1" dirty="0" smtClean="0">
                        <a:latin typeface="Cambria Math" panose="02040503050406030204" pitchFamily="18" charset="0"/>
                      </a:rPr>
                      <m:t>,</m:t>
                    </m:r>
                    <m:r>
                      <a:rPr kumimoji="1" lang="en-US" altLang="zh-CN" b="0" i="1" dirty="0" smtClean="0">
                        <a:latin typeface="Cambria Math" panose="02040503050406030204" pitchFamily="18" charset="0"/>
                        <a:ea typeface="Cambria Math" panose="02040503050406030204" pitchFamily="18" charset="0"/>
                      </a:rPr>
                      <m:t>⋯,</m:t>
                    </m:r>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𝑤</m:t>
                        </m:r>
                      </m:e>
                      <m:sub>
                        <m:r>
                          <a:rPr kumimoji="1" lang="en-US" altLang="zh-CN" b="0" i="1" dirty="0" smtClean="0">
                            <a:latin typeface="Cambria Math" panose="02040503050406030204" pitchFamily="18" charset="0"/>
                          </a:rPr>
                          <m:t>𝑛</m:t>
                        </m:r>
                      </m:sub>
                    </m:sSub>
                    <m:r>
                      <a:rPr kumimoji="1" lang="en-US" altLang="zh-CN" b="0" i="1" dirty="0" smtClean="0">
                        <a:latin typeface="Cambria Math" panose="02040503050406030204" pitchFamily="18" charset="0"/>
                      </a:rPr>
                      <m:t>)</m:t>
                    </m:r>
                  </m:oMath>
                </a14:m>
                <a:r>
                  <a:rPr kumimoji="1" lang="zh-CN" altLang="en-US" dirty="0">
                    <a:latin typeface="Gill Sans MT" panose="020B0502020104020203" pitchFamily="34" charset="0"/>
                  </a:rPr>
                  <a:t> </a:t>
                </a:r>
                <a:r>
                  <a:rPr kumimoji="1" lang="en-US" altLang="zh-CN" dirty="0">
                    <a:latin typeface="Gill Sans MT" panose="020B0502020104020203" pitchFamily="34" charset="0"/>
                  </a:rPr>
                  <a:t>to every finite sequence</a:t>
                </a:r>
                <a:r>
                  <a:rPr kumimoji="1" lang="zh-CN" altLang="en-US" dirty="0">
                    <a:latin typeface="Gill Sans MT" panose="020B0502020104020203" pitchFamily="34" charset="0"/>
                  </a:rPr>
                  <a:t> </a:t>
                </a:r>
                <a:r>
                  <a:rPr kumimoji="1" lang="en-US" altLang="zh-CN" dirty="0">
                    <a:latin typeface="Gill Sans MT" panose="020B0502020104020203" pitchFamily="34" charset="0"/>
                  </a:rPr>
                  <a:t>in</a:t>
                </a:r>
                <a:r>
                  <a:rPr kumimoji="1" lang="zh-CN" altLang="en-US" dirty="0">
                    <a:latin typeface="Gill Sans MT" panose="020B0502020104020203" pitchFamily="34" charset="0"/>
                  </a:rPr>
                  <a:t> </a:t>
                </a:r>
                <a:r>
                  <a:rPr kumimoji="1" lang="en-US" altLang="zh-CN" dirty="0">
                    <a:latin typeface="Gill Sans MT" panose="020B0502020104020203" pitchFamily="34" charset="0"/>
                  </a:rPr>
                  <a:t>grammatical or not </a:t>
                </a:r>
                <a14:m>
                  <m:oMath xmlns:m="http://schemas.openxmlformats.org/officeDocument/2006/math">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𝑤</m:t>
                        </m:r>
                      </m:e>
                      <m:sub>
                        <m:r>
                          <a:rPr kumimoji="1" lang="en-US" altLang="zh-CN" i="1" dirty="0">
                            <a:latin typeface="Cambria Math" panose="02040503050406030204" pitchFamily="18" charset="0"/>
                          </a:rPr>
                          <m:t>1</m:t>
                        </m:r>
                      </m:sub>
                    </m:sSub>
                    <m:r>
                      <a:rPr kumimoji="1" lang="en-US" altLang="zh-CN" i="1" dirty="0">
                        <a:latin typeface="Cambria Math" panose="02040503050406030204" pitchFamily="18" charset="0"/>
                      </a:rPr>
                      <m:t>,</m:t>
                    </m:r>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𝑤</m:t>
                        </m:r>
                      </m:e>
                      <m:sub>
                        <m:r>
                          <a:rPr kumimoji="1" lang="en-US" altLang="zh-CN" i="1" dirty="0">
                            <a:latin typeface="Cambria Math" panose="02040503050406030204" pitchFamily="18" charset="0"/>
                          </a:rPr>
                          <m:t>2</m:t>
                        </m:r>
                      </m:sub>
                    </m:sSub>
                    <m:r>
                      <a:rPr kumimoji="1" lang="en-US" altLang="zh-CN" i="1" dirty="0">
                        <a:latin typeface="Cambria Math" panose="02040503050406030204" pitchFamily="18" charset="0"/>
                      </a:rPr>
                      <m:t>,</m:t>
                    </m:r>
                    <m:r>
                      <a:rPr kumimoji="1" lang="en-US" altLang="zh-CN" i="1" dirty="0">
                        <a:latin typeface="Cambria Math" panose="02040503050406030204" pitchFamily="18" charset="0"/>
                        <a:ea typeface="Cambria Math" panose="02040503050406030204" pitchFamily="18" charset="0"/>
                      </a:rPr>
                      <m:t>⋯,</m:t>
                    </m:r>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𝑤</m:t>
                        </m:r>
                      </m:e>
                      <m:sub>
                        <m:r>
                          <a:rPr kumimoji="1" lang="en-US" altLang="zh-CN" i="1" dirty="0">
                            <a:latin typeface="Cambria Math" panose="02040503050406030204" pitchFamily="18" charset="0"/>
                          </a:rPr>
                          <m:t>𝑛</m:t>
                        </m:r>
                      </m:sub>
                    </m:sSub>
                  </m:oMath>
                </a14:m>
                <a:r>
                  <a:rPr kumimoji="1" lang="en-US" altLang="zh-CN" dirty="0">
                    <a:latin typeface="Gill Sans MT" panose="020B0502020104020203" pitchFamily="34" charset="0"/>
                  </a:rPr>
                  <a:t>.</a:t>
                </a:r>
                <a:endParaRPr kumimoji="1" lang="zh-CN" altLang="en-US" dirty="0">
                  <a:latin typeface="Gill Sans MT" panose="020B0502020104020203" pitchFamily="34" charset="0"/>
                </a:endParaRPr>
              </a:p>
            </p:txBody>
          </p:sp>
        </mc:Choice>
        <mc:Fallback xmlns="">
          <p:sp>
            <p:nvSpPr>
              <p:cNvPr id="3" name="内容占位符 2">
                <a:extLst>
                  <a:ext uri="{FF2B5EF4-FFF2-40B4-BE49-F238E27FC236}">
                    <a16:creationId xmlns:a16="http://schemas.microsoft.com/office/drawing/2014/main" id="{07746586-9DC7-7441-87C1-0E9865B4A1BE}"/>
                  </a:ext>
                </a:extLst>
              </p:cNvPr>
              <p:cNvSpPr>
                <a:spLocks noGrp="1" noRot="1" noChangeAspect="1" noMove="1" noResize="1" noEditPoints="1" noAdjustHandles="1" noChangeArrowheads="1" noChangeShapeType="1" noTextEdit="1"/>
              </p:cNvSpPr>
              <p:nvPr>
                <p:ph sz="half" idx="1"/>
              </p:nvPr>
            </p:nvSpPr>
            <p:spPr>
              <a:xfrm>
                <a:off x="623635" y="1495552"/>
                <a:ext cx="10963473" cy="4525736"/>
              </a:xfrm>
              <a:blipFill>
                <a:blip r:embed="rId3"/>
                <a:stretch>
                  <a:fillRect l="-463"/>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5A1FA79E-32E4-CD49-BF03-820D253A63E4}"/>
              </a:ext>
            </a:extLst>
          </p:cNvPr>
          <p:cNvSpPr/>
          <p:nvPr/>
        </p:nvSpPr>
        <p:spPr>
          <a:xfrm>
            <a:off x="1705893" y="3211326"/>
            <a:ext cx="9097465" cy="2122376"/>
          </a:xfrm>
          <a:prstGeom prst="rect">
            <a:avLst/>
          </a:prstGeom>
          <a:solidFill>
            <a:schemeClr val="bg2">
              <a:lumMod val="20000"/>
              <a:lumOff val="80000"/>
            </a:schemeClr>
          </a:solidFill>
        </p:spPr>
        <p:txBody>
          <a:bodyPr wrap="square">
            <a:spAutoFit/>
          </a:bodyPr>
          <a:lstStyle/>
          <a:p>
            <a:pPr>
              <a:lnSpc>
                <a:spcPct val="150000"/>
              </a:lnSpc>
            </a:pPr>
            <a:r>
              <a:rPr lang="zh-CN" altLang="en-US" dirty="0">
                <a:solidFill>
                  <a:srgbClr val="F1403C"/>
                </a:solidFill>
              </a:rPr>
              <a:t>你儿子在我手上，快点把打过来。</a:t>
            </a:r>
            <a:r>
              <a:rPr lang="zh-CN" altLang="en-US" dirty="0"/>
              <a:t> </a:t>
            </a:r>
            <a:r>
              <a:rPr lang="en-US" altLang="zh-CN" dirty="0"/>
              <a:t>prob</a:t>
            </a:r>
            <a:r>
              <a:rPr lang="en-US" altLang="zh-CN" b="1" dirty="0"/>
              <a:t>=</a:t>
            </a:r>
            <a:r>
              <a:rPr lang="en-US" altLang="zh-CN" dirty="0">
                <a:solidFill>
                  <a:srgbClr val="056DE8"/>
                </a:solidFill>
              </a:rPr>
              <a:t>0.80</a:t>
            </a:r>
            <a:r>
              <a:rPr lang="en-US" altLang="zh-CN" dirty="0"/>
              <a:t> </a:t>
            </a:r>
          </a:p>
          <a:p>
            <a:pPr>
              <a:lnSpc>
                <a:spcPct val="150000"/>
              </a:lnSpc>
            </a:pPr>
            <a:r>
              <a:rPr lang="en-US" altLang="zh-CN" i="1" dirty="0">
                <a:solidFill>
                  <a:srgbClr val="999999"/>
                </a:solidFill>
              </a:rPr>
              <a:t># </a:t>
            </a:r>
            <a:r>
              <a:rPr lang="zh-CN" altLang="en-US" i="1" dirty="0">
                <a:solidFill>
                  <a:srgbClr val="999999"/>
                </a:solidFill>
              </a:rPr>
              <a:t>这样一个句子，非常“通顺”，就得到一个很高的概率值。</a:t>
            </a:r>
            <a:endParaRPr lang="en-US" altLang="zh-CN" i="1" dirty="0">
              <a:solidFill>
                <a:srgbClr val="999999"/>
              </a:solidFill>
            </a:endParaRPr>
          </a:p>
          <a:p>
            <a:pPr>
              <a:lnSpc>
                <a:spcPct val="150000"/>
              </a:lnSpc>
            </a:pPr>
            <a:endParaRPr lang="en-US" altLang="zh-CN" i="1" dirty="0">
              <a:solidFill>
                <a:srgbClr val="999999"/>
              </a:solidFill>
            </a:endParaRPr>
          </a:p>
          <a:p>
            <a:pPr>
              <a:lnSpc>
                <a:spcPct val="150000"/>
              </a:lnSpc>
            </a:pPr>
            <a:r>
              <a:rPr lang="zh-CN" altLang="en-US" dirty="0"/>
              <a:t> </a:t>
            </a:r>
            <a:r>
              <a:rPr lang="zh-CN" altLang="en-US" dirty="0">
                <a:solidFill>
                  <a:srgbClr val="F1403C"/>
                </a:solidFill>
              </a:rPr>
              <a:t>特朗普在厕所里摆满了多个艺员。</a:t>
            </a:r>
            <a:r>
              <a:rPr lang="zh-CN" altLang="en-US" dirty="0"/>
              <a:t> </a:t>
            </a:r>
            <a:r>
              <a:rPr lang="en-US" altLang="zh-CN" dirty="0"/>
              <a:t>prob</a:t>
            </a:r>
            <a:r>
              <a:rPr lang="en-US" altLang="zh-CN" b="1" dirty="0"/>
              <a:t>=</a:t>
            </a:r>
            <a:r>
              <a:rPr lang="en-US" altLang="zh-CN" dirty="0">
                <a:solidFill>
                  <a:srgbClr val="056DE8"/>
                </a:solidFill>
              </a:rPr>
              <a:t>0.20</a:t>
            </a:r>
            <a:r>
              <a:rPr lang="en-US" altLang="zh-CN" dirty="0"/>
              <a:t> </a:t>
            </a:r>
          </a:p>
          <a:p>
            <a:pPr>
              <a:lnSpc>
                <a:spcPct val="150000"/>
              </a:lnSpc>
            </a:pPr>
            <a:r>
              <a:rPr lang="en-US" altLang="zh-CN" i="1" dirty="0">
                <a:solidFill>
                  <a:srgbClr val="999999"/>
                </a:solidFill>
              </a:rPr>
              <a:t># </a:t>
            </a:r>
            <a:r>
              <a:rPr lang="zh-CN" altLang="en-US" i="1" dirty="0">
                <a:solidFill>
                  <a:srgbClr val="999999"/>
                </a:solidFill>
              </a:rPr>
              <a:t>这样一个句子，非常“怪异”，也可能是有别字、语病的，就得到一个很低的概率值。</a:t>
            </a:r>
            <a:endParaRPr lang="zh-CN" altLang="en-US" dirty="0"/>
          </a:p>
        </p:txBody>
      </p:sp>
    </p:spTree>
    <p:extLst>
      <p:ext uri="{BB962C8B-B14F-4D97-AF65-F5344CB8AC3E}">
        <p14:creationId xmlns:p14="http://schemas.microsoft.com/office/powerpoint/2010/main" val="42849372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0055C-463D-4045-BE9F-FE3F7DE79D35}"/>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Language models:</a:t>
            </a:r>
            <a:r>
              <a:rPr lang="zh-CN" altLang="en-US" sz="3200" dirty="0">
                <a:latin typeface="Futura Medium" panose="020B0602020204020303" pitchFamily="34" charset="-79"/>
                <a:cs typeface="Futura Medium" panose="020B0602020204020303" pitchFamily="34" charset="-79"/>
              </a:rPr>
              <a:t> </a:t>
            </a:r>
            <a:r>
              <a:rPr lang="en-US" altLang="zh-CN" sz="3200" dirty="0">
                <a:latin typeface="Futura Medium" panose="020B0602020204020303" pitchFamily="34" charset="-79"/>
                <a:cs typeface="Futura Medium" panose="020B0602020204020303" pitchFamily="34" charset="-79"/>
              </a:rPr>
              <a:t>narrow sense</a:t>
            </a:r>
            <a:r>
              <a:rPr lang="zh-CN" altLang="en-US" sz="3200" dirty="0">
                <a:latin typeface="Futura Medium" panose="020B0602020204020303" pitchFamily="34" charset="-79"/>
                <a:cs typeface="Futura Medium" panose="020B0602020204020303" pitchFamily="34" charset="-79"/>
              </a:rPr>
              <a:t> </a:t>
            </a:r>
            <a:endParaRPr kumimoji="1" lang="zh-CN" altLang="en-US" sz="320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07746586-9DC7-7441-87C1-0E9865B4A1BE}"/>
              </a:ext>
            </a:extLst>
          </p:cNvPr>
          <p:cNvSpPr>
            <a:spLocks noGrp="1"/>
          </p:cNvSpPr>
          <p:nvPr>
            <p:ph sz="half" idx="1"/>
          </p:nvPr>
        </p:nvSpPr>
        <p:spPr>
          <a:xfrm>
            <a:off x="623635" y="1495552"/>
            <a:ext cx="10963473" cy="589190"/>
          </a:xfrm>
        </p:spPr>
        <p:txBody>
          <a:bodyPr/>
          <a:lstStyle/>
          <a:p>
            <a:r>
              <a:rPr kumimoji="1" lang="en-US" altLang="zh-CN" dirty="0">
                <a:latin typeface="Gill Sans MT" panose="020B0502020104020203" pitchFamily="34" charset="0"/>
              </a:rPr>
              <a:t>Write the language model (from</a:t>
            </a:r>
            <a:r>
              <a:rPr kumimoji="1" lang="zh-CN" altLang="en-US" dirty="0">
                <a:latin typeface="Gill Sans MT" panose="020B0502020104020203" pitchFamily="34" charset="0"/>
              </a:rPr>
              <a:t> </a:t>
            </a:r>
            <a:r>
              <a:rPr kumimoji="1" lang="en-US" altLang="zh-CN" u="sng" dirty="0">
                <a:latin typeface="Gill Sans MT" panose="020B0502020104020203" pitchFamily="34" charset="0"/>
              </a:rPr>
              <a:t>word sequence </a:t>
            </a:r>
            <a:r>
              <a:rPr kumimoji="1" lang="en-US" altLang="zh-CN" dirty="0">
                <a:latin typeface="Gill Sans MT" panose="020B0502020104020203" pitchFamily="34" charset="0"/>
              </a:rPr>
              <a:t>to</a:t>
            </a:r>
            <a:r>
              <a:rPr kumimoji="1" lang="zh-CN" altLang="en-US" dirty="0">
                <a:latin typeface="Gill Sans MT" panose="020B0502020104020203" pitchFamily="34" charset="0"/>
              </a:rPr>
              <a:t> </a:t>
            </a:r>
            <a:r>
              <a:rPr kumimoji="1" lang="en-US" altLang="zh-CN" u="sng" dirty="0">
                <a:latin typeface="Gill Sans MT" panose="020B0502020104020203" pitchFamily="34" charset="0"/>
              </a:rPr>
              <a:t>probability</a:t>
            </a:r>
            <a:r>
              <a:rPr kumimoji="1" lang="en-US" altLang="zh-CN" dirty="0">
                <a:latin typeface="Gill Sans MT" panose="020B0502020104020203" pitchFamily="34" charset="0"/>
              </a:rPr>
              <a:t>) into a formula.</a:t>
            </a:r>
            <a:endParaRPr kumimoji="1" lang="zh-CN" altLang="en-US"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A0CD4FD-9138-E74A-BF4B-948B363464A8}"/>
                  </a:ext>
                </a:extLst>
              </p:cNvPr>
              <p:cNvSpPr txBox="1"/>
              <p:nvPr/>
            </p:nvSpPr>
            <p:spPr>
              <a:xfrm>
                <a:off x="2033422" y="2492896"/>
                <a:ext cx="8129918" cy="347403"/>
              </a:xfrm>
              <a:prstGeom prst="rect">
                <a:avLst/>
              </a:prstGeom>
              <a:noFill/>
            </p:spPr>
            <p:txBody>
              <a:bodyPr wrap="none" lIns="0" tIns="0" rIns="0" bIns="0" rtlCol="0">
                <a:spAutoFit/>
              </a:bodyPr>
              <a:lstStyle/>
              <a:p>
                <a:pPr>
                  <a:buNone/>
                </a:pPr>
                <a14:m>
                  <m:oMath xmlns:m="http://schemas.openxmlformats.org/officeDocument/2006/math">
                    <m:r>
                      <a:rPr kumimoji="1" lang="en-US" altLang="zh-CN" sz="2000" i="1" dirty="0" smtClean="0">
                        <a:solidFill>
                          <a:srgbClr val="59595A"/>
                        </a:solidFill>
                        <a:latin typeface="Cambria Math" panose="02040503050406030204" pitchFamily="18" charset="0"/>
                      </a:rPr>
                      <m:t>𝑃</m:t>
                    </m:r>
                    <m:d>
                      <m:dPr>
                        <m:ctrlPr>
                          <a:rPr kumimoji="1" lang="en-US" altLang="zh-CN" sz="2000" i="1" dirty="0">
                            <a:solidFill>
                              <a:srgbClr val="59595A"/>
                            </a:solidFill>
                            <a:latin typeface="Cambria Math" panose="02040503050406030204" pitchFamily="18" charset="0"/>
                          </a:rPr>
                        </m:ctrlPr>
                      </m:dPr>
                      <m:e>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1</m:t>
                            </m:r>
                          </m:sub>
                        </m:sSub>
                        <m:r>
                          <a:rPr kumimoji="1" lang="en-US" altLang="zh-CN" sz="2000" i="1" dirty="0">
                            <a:solidFill>
                              <a:srgbClr val="59595A"/>
                            </a:solidFill>
                            <a:latin typeface="Cambria Math" panose="02040503050406030204" pitchFamily="18" charset="0"/>
                          </a:rPr>
                          <m:t>,</m:t>
                        </m:r>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2</m:t>
                            </m:r>
                          </m:sub>
                        </m:sSub>
                        <m:r>
                          <a:rPr kumimoji="1" lang="en-US" altLang="zh-CN" sz="2000" i="1" dirty="0">
                            <a:solidFill>
                              <a:srgbClr val="59595A"/>
                            </a:solidFill>
                            <a:latin typeface="Cambria Math" panose="02040503050406030204" pitchFamily="18" charset="0"/>
                          </a:rPr>
                          <m:t>,</m:t>
                        </m:r>
                        <m:r>
                          <a:rPr kumimoji="1" lang="en-US" altLang="zh-CN" sz="2000" i="1" dirty="0">
                            <a:solidFill>
                              <a:srgbClr val="59595A"/>
                            </a:solidFill>
                            <a:latin typeface="Cambria Math" panose="02040503050406030204" pitchFamily="18" charset="0"/>
                            <a:ea typeface="Cambria Math" panose="02040503050406030204" pitchFamily="18" charset="0"/>
                          </a:rPr>
                          <m:t>⋯,</m:t>
                        </m:r>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𝑛</m:t>
                            </m:r>
                          </m:sub>
                        </m:sSub>
                      </m:e>
                    </m:d>
                    <m:r>
                      <a:rPr kumimoji="1" lang="en-US" altLang="zh-CN" sz="2000" b="0" i="1" dirty="0" smtClean="0">
                        <a:solidFill>
                          <a:srgbClr val="59595A"/>
                        </a:solidFill>
                        <a:latin typeface="Cambria Math" panose="02040503050406030204" pitchFamily="18" charset="0"/>
                      </a:rPr>
                      <m:t>=</m:t>
                    </m:r>
                    <m:r>
                      <a:rPr kumimoji="1" lang="en-US" altLang="zh-CN" sz="2000" b="0" i="1" dirty="0" smtClean="0">
                        <a:solidFill>
                          <a:srgbClr val="59595A"/>
                        </a:solidFill>
                        <a:latin typeface="Cambria Math" panose="02040503050406030204" pitchFamily="18" charset="0"/>
                      </a:rPr>
                      <m:t>𝑃</m:t>
                    </m:r>
                    <m:d>
                      <m:dPr>
                        <m:ctrlPr>
                          <a:rPr kumimoji="1" lang="en-US" altLang="zh-CN" sz="2000" b="0" i="1" dirty="0" smtClean="0">
                            <a:solidFill>
                              <a:srgbClr val="59595A"/>
                            </a:solidFill>
                            <a:latin typeface="Cambria Math" panose="02040503050406030204" pitchFamily="18" charset="0"/>
                          </a:rPr>
                        </m:ctrlPr>
                      </m:dPr>
                      <m:e>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1</m:t>
                            </m:r>
                          </m:sub>
                        </m:sSub>
                      </m:e>
                    </m:d>
                    <m:r>
                      <a:rPr kumimoji="1" lang="en-US" altLang="zh-CN" sz="2000" i="1" dirty="0">
                        <a:solidFill>
                          <a:srgbClr val="59595A"/>
                        </a:solidFill>
                        <a:latin typeface="Cambria Math" panose="02040503050406030204" pitchFamily="18" charset="0"/>
                      </a:rPr>
                      <m:t>𝑃</m:t>
                    </m:r>
                    <m:r>
                      <a:rPr kumimoji="1" lang="en-US" altLang="zh-CN" sz="2000" b="0" i="1" dirty="0" smtClean="0">
                        <a:solidFill>
                          <a:srgbClr val="59595A"/>
                        </a:solidFill>
                        <a:latin typeface="Cambria Math" panose="02040503050406030204" pitchFamily="18" charset="0"/>
                      </a:rPr>
                      <m:t>(</m:t>
                    </m:r>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2</m:t>
                        </m:r>
                      </m:sub>
                    </m:sSub>
                    <m:d>
                      <m:dPr>
                        <m:begChr m:val="|"/>
                        <m:endChr m:val=""/>
                        <m:ctrlPr>
                          <a:rPr kumimoji="1" lang="en-US" altLang="zh-CN" sz="2000" i="1" dirty="0">
                            <a:solidFill>
                              <a:srgbClr val="59595A"/>
                            </a:solidFill>
                            <a:latin typeface="Cambria Math" panose="02040503050406030204" pitchFamily="18" charset="0"/>
                          </a:rPr>
                        </m:ctrlPr>
                      </m:dPr>
                      <m:e>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1</m:t>
                            </m:r>
                          </m:sub>
                        </m:sSub>
                      </m:e>
                    </m:d>
                    <m:r>
                      <a:rPr kumimoji="1" lang="en-US" altLang="zh-CN" sz="2000" b="0" i="1" dirty="0" smtClean="0">
                        <a:solidFill>
                          <a:srgbClr val="59595A"/>
                        </a:solidFill>
                        <a:latin typeface="Cambria Math" panose="02040503050406030204" pitchFamily="18" charset="0"/>
                      </a:rPr>
                      <m:t>)</m:t>
                    </m:r>
                    <m:r>
                      <a:rPr kumimoji="1" lang="en-US" altLang="zh-CN" sz="2000" i="1" dirty="0">
                        <a:solidFill>
                          <a:srgbClr val="59595A"/>
                        </a:solidFill>
                        <a:latin typeface="Cambria Math" panose="02040503050406030204" pitchFamily="18" charset="0"/>
                      </a:rPr>
                      <m:t>𝑃</m:t>
                    </m:r>
                    <m:r>
                      <a:rPr kumimoji="1" lang="en-US" altLang="zh-CN" sz="2000" i="1" dirty="0">
                        <a:solidFill>
                          <a:srgbClr val="59595A"/>
                        </a:solidFill>
                        <a:latin typeface="Cambria Math" panose="02040503050406030204" pitchFamily="18" charset="0"/>
                      </a:rPr>
                      <m:t>(</m:t>
                    </m:r>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b="0" i="1" dirty="0" smtClean="0">
                            <a:solidFill>
                              <a:srgbClr val="59595A"/>
                            </a:solidFill>
                            <a:latin typeface="Cambria Math" panose="02040503050406030204" pitchFamily="18" charset="0"/>
                          </a:rPr>
                          <m:t>3</m:t>
                        </m:r>
                      </m:sub>
                    </m:sSub>
                    <m:d>
                      <m:dPr>
                        <m:begChr m:val="|"/>
                        <m:endChr m:val=""/>
                        <m:ctrlPr>
                          <a:rPr kumimoji="1" lang="en-US" altLang="zh-CN" sz="2000" i="1" dirty="0">
                            <a:solidFill>
                              <a:srgbClr val="59595A"/>
                            </a:solidFill>
                            <a:latin typeface="Cambria Math" panose="02040503050406030204" pitchFamily="18" charset="0"/>
                          </a:rPr>
                        </m:ctrlPr>
                      </m:dPr>
                      <m:e>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b="0" i="1" dirty="0" smtClean="0">
                                <a:solidFill>
                                  <a:srgbClr val="59595A"/>
                                </a:solidFill>
                                <a:latin typeface="Cambria Math" panose="02040503050406030204" pitchFamily="18" charset="0"/>
                              </a:rPr>
                              <m:t>1</m:t>
                            </m:r>
                          </m:sub>
                        </m:sSub>
                        <m:r>
                          <a:rPr kumimoji="1" lang="en-US" altLang="zh-CN" sz="2000" b="0" i="1" dirty="0" smtClean="0">
                            <a:solidFill>
                              <a:srgbClr val="59595A"/>
                            </a:solidFill>
                            <a:latin typeface="Cambria Math" panose="02040503050406030204" pitchFamily="18" charset="0"/>
                          </a:rPr>
                          <m:t>,</m:t>
                        </m:r>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b="0" i="1" dirty="0" smtClean="0">
                                <a:solidFill>
                                  <a:srgbClr val="59595A"/>
                                </a:solidFill>
                                <a:latin typeface="Cambria Math" panose="02040503050406030204" pitchFamily="18" charset="0"/>
                              </a:rPr>
                              <m:t>2</m:t>
                            </m:r>
                          </m:sub>
                        </m:sSub>
                      </m:e>
                    </m:d>
                    <m:r>
                      <a:rPr kumimoji="1" lang="en-US" altLang="zh-CN" sz="2000" i="1" dirty="0">
                        <a:solidFill>
                          <a:srgbClr val="59595A"/>
                        </a:solidFill>
                        <a:latin typeface="Cambria Math" panose="02040503050406030204" pitchFamily="18" charset="0"/>
                      </a:rPr>
                      <m:t>)</m:t>
                    </m:r>
                    <m:r>
                      <a:rPr kumimoji="1" lang="en-US" altLang="zh-CN" sz="2000" i="1" dirty="0" smtClean="0">
                        <a:solidFill>
                          <a:srgbClr val="59595A"/>
                        </a:solidFill>
                        <a:latin typeface="Cambria Math" panose="02040503050406030204" pitchFamily="18" charset="0"/>
                        <a:ea typeface="Cambria Math" panose="02040503050406030204" pitchFamily="18" charset="0"/>
                      </a:rPr>
                      <m:t>⋯</m:t>
                    </m:r>
                  </m:oMath>
                </a14:m>
                <a:r>
                  <a:rPr kumimoji="1" lang="en-US" altLang="zh-CN" sz="2000" dirty="0">
                    <a:solidFill>
                      <a:srgbClr val="59595A"/>
                    </a:solidFill>
                  </a:rPr>
                  <a:t> </a:t>
                </a:r>
                <a14:m>
                  <m:oMath xmlns:m="http://schemas.openxmlformats.org/officeDocument/2006/math">
                    <m:r>
                      <a:rPr kumimoji="1" lang="en-US" altLang="zh-CN" sz="2000" i="1" dirty="0">
                        <a:solidFill>
                          <a:srgbClr val="59595A"/>
                        </a:solidFill>
                        <a:latin typeface="Cambria Math" panose="02040503050406030204" pitchFamily="18" charset="0"/>
                      </a:rPr>
                      <m:t>𝑃</m:t>
                    </m:r>
                    <m:r>
                      <a:rPr kumimoji="1" lang="en-US" altLang="zh-CN" sz="2000" i="1" dirty="0">
                        <a:solidFill>
                          <a:srgbClr val="59595A"/>
                        </a:solidFill>
                        <a:latin typeface="Cambria Math" panose="02040503050406030204" pitchFamily="18" charset="0"/>
                      </a:rPr>
                      <m:t>(</m:t>
                    </m:r>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b="0" i="1" dirty="0" smtClean="0">
                            <a:solidFill>
                              <a:srgbClr val="59595A"/>
                            </a:solidFill>
                            <a:latin typeface="Cambria Math" panose="02040503050406030204" pitchFamily="18" charset="0"/>
                          </a:rPr>
                          <m:t>𝑛</m:t>
                        </m:r>
                      </m:sub>
                    </m:sSub>
                    <m:d>
                      <m:dPr>
                        <m:begChr m:val="|"/>
                        <m:endChr m:val=""/>
                        <m:ctrlPr>
                          <a:rPr kumimoji="1" lang="en-US" altLang="zh-CN" sz="2000" i="1" dirty="0">
                            <a:solidFill>
                              <a:srgbClr val="59595A"/>
                            </a:solidFill>
                            <a:latin typeface="Cambria Math" panose="02040503050406030204" pitchFamily="18" charset="0"/>
                          </a:rPr>
                        </m:ctrlPr>
                      </m:dPr>
                      <m:e>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1</m:t>
                            </m:r>
                          </m:sub>
                        </m:sSub>
                        <m:r>
                          <a:rPr kumimoji="1" lang="en-US" altLang="zh-CN" sz="2000" i="1" dirty="0">
                            <a:solidFill>
                              <a:srgbClr val="59595A"/>
                            </a:solidFill>
                            <a:latin typeface="Cambria Math" panose="02040503050406030204" pitchFamily="18" charset="0"/>
                          </a:rPr>
                          <m:t>,</m:t>
                        </m:r>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2</m:t>
                            </m:r>
                          </m:sub>
                        </m:sSub>
                        <m:r>
                          <a:rPr kumimoji="1" lang="en-US" altLang="zh-CN" sz="2000" i="1" dirty="0">
                            <a:solidFill>
                              <a:srgbClr val="59595A"/>
                            </a:solidFill>
                            <a:latin typeface="Cambria Math" panose="02040503050406030204" pitchFamily="18" charset="0"/>
                          </a:rPr>
                          <m:t>,</m:t>
                        </m:r>
                        <m:r>
                          <a:rPr kumimoji="1" lang="en-US" altLang="zh-CN" sz="2000" i="1" dirty="0">
                            <a:solidFill>
                              <a:srgbClr val="59595A"/>
                            </a:solidFill>
                            <a:latin typeface="Cambria Math" panose="02040503050406030204" pitchFamily="18" charset="0"/>
                            <a:ea typeface="Cambria Math" panose="02040503050406030204" pitchFamily="18" charset="0"/>
                          </a:rPr>
                          <m:t>⋯,</m:t>
                        </m:r>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𝑛</m:t>
                            </m:r>
                            <m:r>
                              <a:rPr kumimoji="1" lang="en-US" altLang="zh-CN" sz="2000" b="0" i="1" dirty="0" smtClean="0">
                                <a:solidFill>
                                  <a:srgbClr val="59595A"/>
                                </a:solidFill>
                                <a:latin typeface="Cambria Math" panose="02040503050406030204" pitchFamily="18" charset="0"/>
                              </a:rPr>
                              <m:t>−1</m:t>
                            </m:r>
                          </m:sub>
                        </m:sSub>
                      </m:e>
                    </m:d>
                    <m:r>
                      <a:rPr kumimoji="1" lang="en-US" altLang="zh-CN" sz="2000" i="1" dirty="0">
                        <a:solidFill>
                          <a:srgbClr val="59595A"/>
                        </a:solidFill>
                        <a:latin typeface="Cambria Math" panose="02040503050406030204" pitchFamily="18" charset="0"/>
                      </a:rPr>
                      <m:t>)</m:t>
                    </m:r>
                  </m:oMath>
                </a14:m>
                <a:endParaRPr kumimoji="1" lang="zh-CN" altLang="en-US" sz="2000" b="0" i="1" dirty="0" err="1">
                  <a:solidFill>
                    <a:srgbClr val="59595A"/>
                  </a:solidFill>
                  <a:latin typeface="+mn-lt"/>
                </a:endParaRPr>
              </a:p>
            </p:txBody>
          </p:sp>
        </mc:Choice>
        <mc:Fallback xmlns="">
          <p:sp>
            <p:nvSpPr>
              <p:cNvPr id="4" name="文本框 3">
                <a:extLst>
                  <a:ext uri="{FF2B5EF4-FFF2-40B4-BE49-F238E27FC236}">
                    <a16:creationId xmlns:a16="http://schemas.microsoft.com/office/drawing/2014/main" id="{9A0CD4FD-9138-E74A-BF4B-948B363464A8}"/>
                  </a:ext>
                </a:extLst>
              </p:cNvPr>
              <p:cNvSpPr txBox="1">
                <a:spLocks noRot="1" noChangeAspect="1" noMove="1" noResize="1" noEditPoints="1" noAdjustHandles="1" noChangeArrowheads="1" noChangeShapeType="1" noTextEdit="1"/>
              </p:cNvSpPr>
              <p:nvPr/>
            </p:nvSpPr>
            <p:spPr>
              <a:xfrm>
                <a:off x="2033422" y="2492896"/>
                <a:ext cx="8129918" cy="347403"/>
              </a:xfrm>
              <a:prstGeom prst="rect">
                <a:avLst/>
              </a:prstGeom>
              <a:blipFill>
                <a:blip r:embed="rId3"/>
                <a:stretch>
                  <a:fillRect l="-936" t="-193103" r="-468" b="-2862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8A164D3-622F-604D-994D-DADEE6058146}"/>
                  </a:ext>
                </a:extLst>
              </p:cNvPr>
              <p:cNvSpPr txBox="1"/>
              <p:nvPr/>
            </p:nvSpPr>
            <p:spPr>
              <a:xfrm>
                <a:off x="3434085" y="3384952"/>
                <a:ext cx="4936543" cy="746936"/>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000" i="1" dirty="0" smtClean="0">
                          <a:solidFill>
                            <a:srgbClr val="59595A"/>
                          </a:solidFill>
                          <a:latin typeface="Cambria Math" panose="02040503050406030204" pitchFamily="18" charset="0"/>
                        </a:rPr>
                        <m:t>𝑃</m:t>
                      </m:r>
                      <m:d>
                        <m:dPr>
                          <m:ctrlPr>
                            <a:rPr kumimoji="1" lang="en-US" altLang="zh-CN" sz="2000" i="1" dirty="0">
                              <a:solidFill>
                                <a:srgbClr val="59595A"/>
                              </a:solidFill>
                              <a:latin typeface="Cambria Math" panose="02040503050406030204" pitchFamily="18" charset="0"/>
                            </a:rPr>
                          </m:ctrlPr>
                        </m:dPr>
                        <m:e>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1</m:t>
                              </m:r>
                            </m:sub>
                          </m:sSub>
                          <m:r>
                            <a:rPr kumimoji="1" lang="en-US" altLang="zh-CN" sz="2000" i="1" dirty="0">
                              <a:solidFill>
                                <a:srgbClr val="59595A"/>
                              </a:solidFill>
                              <a:latin typeface="Cambria Math" panose="02040503050406030204" pitchFamily="18" charset="0"/>
                            </a:rPr>
                            <m:t>,</m:t>
                          </m:r>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2</m:t>
                              </m:r>
                            </m:sub>
                          </m:sSub>
                          <m:r>
                            <a:rPr kumimoji="1" lang="en-US" altLang="zh-CN" sz="2000" i="1" dirty="0">
                              <a:solidFill>
                                <a:srgbClr val="59595A"/>
                              </a:solidFill>
                              <a:latin typeface="Cambria Math" panose="02040503050406030204" pitchFamily="18" charset="0"/>
                            </a:rPr>
                            <m:t>,</m:t>
                          </m:r>
                          <m:r>
                            <a:rPr kumimoji="1" lang="en-US" altLang="zh-CN" sz="2000" i="1" dirty="0">
                              <a:solidFill>
                                <a:srgbClr val="59595A"/>
                              </a:solidFill>
                              <a:latin typeface="Cambria Math" panose="02040503050406030204" pitchFamily="18" charset="0"/>
                              <a:ea typeface="Cambria Math" panose="02040503050406030204" pitchFamily="18" charset="0"/>
                            </a:rPr>
                            <m:t>⋯,</m:t>
                          </m:r>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i="1" dirty="0">
                                  <a:solidFill>
                                    <a:srgbClr val="59595A"/>
                                  </a:solidFill>
                                  <a:latin typeface="Cambria Math" panose="02040503050406030204" pitchFamily="18" charset="0"/>
                                </a:rPr>
                                <m:t>𝑛</m:t>
                              </m:r>
                            </m:sub>
                          </m:sSub>
                        </m:e>
                      </m:d>
                      <m:r>
                        <a:rPr kumimoji="1" lang="en-US" altLang="zh-CN" sz="2000" b="0" i="1" dirty="0" smtClean="0">
                          <a:solidFill>
                            <a:srgbClr val="59595A"/>
                          </a:solidFill>
                          <a:latin typeface="Cambria Math" panose="02040503050406030204" pitchFamily="18" charset="0"/>
                        </a:rPr>
                        <m:t>=</m:t>
                      </m:r>
                      <m:nary>
                        <m:naryPr>
                          <m:chr m:val="∏"/>
                          <m:supHide m:val="on"/>
                          <m:ctrlPr>
                            <a:rPr kumimoji="1" lang="en-US" altLang="zh-CN" sz="2000" b="0" i="1" dirty="0" smtClean="0">
                              <a:solidFill>
                                <a:srgbClr val="59595A"/>
                              </a:solidFill>
                              <a:latin typeface="Cambria Math" panose="02040503050406030204" pitchFamily="18" charset="0"/>
                            </a:rPr>
                          </m:ctrlPr>
                        </m:naryPr>
                        <m:sub>
                          <m:r>
                            <m:rPr>
                              <m:brk m:alnAt="7"/>
                            </m:rPr>
                            <a:rPr kumimoji="1" lang="en-US" altLang="zh-CN" sz="2000" b="0" i="1" dirty="0" smtClean="0">
                              <a:solidFill>
                                <a:srgbClr val="59595A"/>
                              </a:solidFill>
                              <a:latin typeface="Cambria Math" panose="02040503050406030204" pitchFamily="18" charset="0"/>
                            </a:rPr>
                            <m:t>𝑛</m:t>
                          </m:r>
                          <m:r>
                            <a:rPr kumimoji="1" lang="en-US" altLang="zh-CN" sz="2000" b="0" i="1" dirty="0" smtClean="0">
                              <a:solidFill>
                                <a:srgbClr val="59595A"/>
                              </a:solidFill>
                              <a:latin typeface="Cambria Math" panose="02040503050406030204" pitchFamily="18" charset="0"/>
                            </a:rPr>
                            <m:t>=</m:t>
                          </m:r>
                          <m:r>
                            <a:rPr kumimoji="1" lang="en-US" altLang="zh-CN" sz="2000" b="0" i="1" dirty="0" smtClean="0">
                              <a:solidFill>
                                <a:srgbClr val="59595A"/>
                              </a:solidFill>
                              <a:latin typeface="Cambria Math" panose="02040503050406030204" pitchFamily="18" charset="0"/>
                            </a:rPr>
                            <m:t>𝑖</m:t>
                          </m:r>
                        </m:sub>
                        <m:sup/>
                        <m:e>
                          <m:r>
                            <a:rPr kumimoji="1" lang="en-US" altLang="zh-CN" sz="2000" i="1" dirty="0">
                              <a:solidFill>
                                <a:srgbClr val="59595A"/>
                              </a:solidFill>
                              <a:latin typeface="Cambria Math" panose="02040503050406030204" pitchFamily="18" charset="0"/>
                            </a:rPr>
                            <m:t>𝑃</m:t>
                          </m:r>
                          <m:d>
                            <m:dPr>
                              <m:ctrlPr>
                                <a:rPr kumimoji="1" lang="en-US" altLang="zh-CN" sz="2000" i="1" dirty="0">
                                  <a:solidFill>
                                    <a:srgbClr val="59595A"/>
                                  </a:solidFill>
                                  <a:latin typeface="Cambria Math" panose="02040503050406030204" pitchFamily="18" charset="0"/>
                                </a:rPr>
                              </m:ctrlPr>
                            </m:dPr>
                            <m:e>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b="0" i="1" dirty="0" smtClean="0">
                                      <a:solidFill>
                                        <a:srgbClr val="59595A"/>
                                      </a:solidFill>
                                      <a:latin typeface="Cambria Math" panose="02040503050406030204" pitchFamily="18" charset="0"/>
                                    </a:rPr>
                                    <m:t>𝑖</m:t>
                                  </m:r>
                                </m:sub>
                              </m:sSub>
                              <m:d>
                                <m:dPr>
                                  <m:begChr m:val="|"/>
                                  <m:endChr m:val=""/>
                                  <m:ctrlPr>
                                    <a:rPr kumimoji="1" lang="en-US" altLang="zh-CN" sz="2000" i="1" dirty="0" smtClean="0">
                                      <a:solidFill>
                                        <a:srgbClr val="59595A"/>
                                      </a:solidFill>
                                      <a:latin typeface="Cambria Math" panose="02040503050406030204" pitchFamily="18" charset="0"/>
                                    </a:rPr>
                                  </m:ctrlPr>
                                </m:dPr>
                                <m:e>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b="0" i="1" dirty="0" smtClean="0">
                                          <a:solidFill>
                                            <a:srgbClr val="59595A"/>
                                          </a:solidFill>
                                          <a:latin typeface="Cambria Math" panose="02040503050406030204" pitchFamily="18" charset="0"/>
                                        </a:rPr>
                                        <m:t>𝑖</m:t>
                                      </m:r>
                                      <m:r>
                                        <a:rPr kumimoji="1" lang="en-US" altLang="zh-CN" sz="2000" b="0" i="1" dirty="0" smtClean="0">
                                          <a:solidFill>
                                            <a:srgbClr val="59595A"/>
                                          </a:solidFill>
                                          <a:latin typeface="Cambria Math" panose="02040503050406030204" pitchFamily="18" charset="0"/>
                                        </a:rPr>
                                        <m:t>−</m:t>
                                      </m:r>
                                      <m:r>
                                        <a:rPr kumimoji="1" lang="en-US" altLang="zh-CN" sz="2000" b="0" i="1" dirty="0" smtClean="0">
                                          <a:solidFill>
                                            <a:srgbClr val="59595A"/>
                                          </a:solidFill>
                                          <a:latin typeface="Cambria Math" panose="02040503050406030204" pitchFamily="18" charset="0"/>
                                        </a:rPr>
                                        <m:t>𝑘</m:t>
                                      </m:r>
                                    </m:sub>
                                  </m:sSub>
                                  <m:r>
                                    <a:rPr kumimoji="1" lang="en-US" altLang="zh-CN" sz="2000" i="1" dirty="0">
                                      <a:solidFill>
                                        <a:srgbClr val="59595A"/>
                                      </a:solidFill>
                                      <a:latin typeface="Cambria Math" panose="02040503050406030204" pitchFamily="18" charset="0"/>
                                    </a:rPr>
                                    <m:t>,</m:t>
                                  </m:r>
                                  <m:r>
                                    <a:rPr kumimoji="1" lang="en-US" altLang="zh-CN" sz="2000" i="1" dirty="0" smtClean="0">
                                      <a:solidFill>
                                        <a:srgbClr val="59595A"/>
                                      </a:solidFill>
                                      <a:latin typeface="Cambria Math" panose="02040503050406030204" pitchFamily="18" charset="0"/>
                                    </a:rPr>
                                    <m:t> </m:t>
                                  </m:r>
                                  <m:r>
                                    <a:rPr kumimoji="1" lang="en-US" altLang="zh-CN" sz="2000" i="1" dirty="0">
                                      <a:solidFill>
                                        <a:srgbClr val="59595A"/>
                                      </a:solidFill>
                                      <a:latin typeface="Cambria Math" panose="02040503050406030204" pitchFamily="18" charset="0"/>
                                      <a:ea typeface="Cambria Math" panose="02040503050406030204" pitchFamily="18" charset="0"/>
                                    </a:rPr>
                                    <m:t>⋯,</m:t>
                                  </m:r>
                                  <m:sSub>
                                    <m:sSubPr>
                                      <m:ctrlPr>
                                        <a:rPr kumimoji="1" lang="en-US" altLang="zh-CN" sz="2000" i="1" dirty="0">
                                          <a:solidFill>
                                            <a:srgbClr val="59595A"/>
                                          </a:solidFill>
                                          <a:latin typeface="Cambria Math" panose="02040503050406030204" pitchFamily="18" charset="0"/>
                                        </a:rPr>
                                      </m:ctrlPr>
                                    </m:sSubPr>
                                    <m:e>
                                      <m:r>
                                        <a:rPr kumimoji="1" lang="en-US" altLang="zh-CN" sz="2000" i="1" dirty="0">
                                          <a:solidFill>
                                            <a:srgbClr val="59595A"/>
                                          </a:solidFill>
                                          <a:latin typeface="Cambria Math" panose="02040503050406030204" pitchFamily="18" charset="0"/>
                                        </a:rPr>
                                        <m:t>𝑤</m:t>
                                      </m:r>
                                    </m:e>
                                    <m:sub>
                                      <m:r>
                                        <a:rPr kumimoji="1" lang="en-US" altLang="zh-CN" sz="2000" b="0" i="1" dirty="0" smtClean="0">
                                          <a:solidFill>
                                            <a:srgbClr val="59595A"/>
                                          </a:solidFill>
                                          <a:latin typeface="Cambria Math" panose="02040503050406030204" pitchFamily="18" charset="0"/>
                                        </a:rPr>
                                        <m:t>𝑖</m:t>
                                      </m:r>
                                      <m:r>
                                        <a:rPr kumimoji="1" lang="en-US" altLang="zh-CN" sz="2000" b="0" i="1" dirty="0" smtClean="0">
                                          <a:solidFill>
                                            <a:srgbClr val="59595A"/>
                                          </a:solidFill>
                                          <a:latin typeface="Cambria Math" panose="02040503050406030204" pitchFamily="18" charset="0"/>
                                        </a:rPr>
                                        <m:t>−1</m:t>
                                      </m:r>
                                    </m:sub>
                                  </m:sSub>
                                </m:e>
                              </m:d>
                              <m:r>
                                <a:rPr kumimoji="1" lang="en-US" altLang="zh-CN" sz="2000" i="1" dirty="0" smtClean="0">
                                  <a:solidFill>
                                    <a:srgbClr val="59595A"/>
                                  </a:solidFill>
                                  <a:latin typeface="Cambria Math" panose="02040503050406030204" pitchFamily="18" charset="0"/>
                                </a:rPr>
                                <m:t> </m:t>
                              </m:r>
                            </m:e>
                          </m:d>
                        </m:e>
                      </m:nary>
                    </m:oMath>
                  </m:oMathPara>
                </a14:m>
                <a:endParaRPr kumimoji="1" lang="zh-CN" altLang="en-US" sz="2000" b="0" i="1" dirty="0" err="1">
                  <a:solidFill>
                    <a:srgbClr val="59595A"/>
                  </a:solidFill>
                  <a:latin typeface="+mn-lt"/>
                </a:endParaRPr>
              </a:p>
            </p:txBody>
          </p:sp>
        </mc:Choice>
        <mc:Fallback xmlns="">
          <p:sp>
            <p:nvSpPr>
              <p:cNvPr id="6" name="文本框 5">
                <a:extLst>
                  <a:ext uri="{FF2B5EF4-FFF2-40B4-BE49-F238E27FC236}">
                    <a16:creationId xmlns:a16="http://schemas.microsoft.com/office/drawing/2014/main" id="{98A164D3-622F-604D-994D-DADEE6058146}"/>
                  </a:ext>
                </a:extLst>
              </p:cNvPr>
              <p:cNvSpPr txBox="1">
                <a:spLocks noRot="1" noChangeAspect="1" noMove="1" noResize="1" noEditPoints="1" noAdjustHandles="1" noChangeArrowheads="1" noChangeShapeType="1" noTextEdit="1"/>
              </p:cNvSpPr>
              <p:nvPr/>
            </p:nvSpPr>
            <p:spPr>
              <a:xfrm>
                <a:off x="3434085" y="3384952"/>
                <a:ext cx="4936543" cy="746936"/>
              </a:xfrm>
              <a:prstGeom prst="rect">
                <a:avLst/>
              </a:prstGeom>
              <a:blipFill>
                <a:blip r:embed="rId4"/>
                <a:stretch>
                  <a:fillRect l="-513" t="-147458" b="-2033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FF38C0E-DFEC-3748-9A1B-AD735782F480}"/>
                  </a:ext>
                </a:extLst>
              </p:cNvPr>
              <p:cNvSpPr txBox="1"/>
              <p:nvPr/>
            </p:nvSpPr>
            <p:spPr>
              <a:xfrm>
                <a:off x="3434085" y="5079309"/>
                <a:ext cx="4906215" cy="307777"/>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kumimoji="1" lang="en-US" altLang="zh-CN" sz="2000" i="1" dirty="0" smtClean="0">
                          <a:solidFill>
                            <a:srgbClr val="59595A"/>
                          </a:solidFill>
                          <a:latin typeface="Cambria Math" panose="02040503050406030204" pitchFamily="18" charset="0"/>
                        </a:rPr>
                        <m:t>𝑃</m:t>
                      </m:r>
                      <m:d>
                        <m:dPr>
                          <m:ctrlPr>
                            <a:rPr kumimoji="1" lang="en-US" altLang="zh-CN" sz="2000" i="1" dirty="0">
                              <a:solidFill>
                                <a:srgbClr val="59595A"/>
                              </a:solidFill>
                              <a:latin typeface="Cambria Math" panose="02040503050406030204" pitchFamily="18" charset="0"/>
                            </a:rPr>
                          </m:ctrlPr>
                        </m:dPr>
                        <m:e>
                          <m:r>
                            <m:rPr>
                              <m:sty m:val="p"/>
                            </m:rPr>
                            <a:rPr kumimoji="1" lang="en-US" altLang="zh-CN" sz="2000" b="0" i="0" dirty="0" smtClean="0">
                              <a:solidFill>
                                <a:srgbClr val="59595A"/>
                              </a:solidFill>
                              <a:latin typeface="Cambria Math" panose="02040503050406030204" pitchFamily="18" charset="0"/>
                            </a:rPr>
                            <m:t>follow</m:t>
                          </m:r>
                          <m:r>
                            <a:rPr kumimoji="1" lang="zh-CN" altLang="en-US" sz="2000" b="0" i="0" dirty="0" smtClean="0">
                              <a:solidFill>
                                <a:srgbClr val="59595A"/>
                              </a:solidFill>
                              <a:latin typeface="Cambria Math" panose="02040503050406030204" pitchFamily="18" charset="0"/>
                            </a:rPr>
                            <m:t> </m:t>
                          </m:r>
                          <m:r>
                            <m:rPr>
                              <m:sty m:val="p"/>
                            </m:rPr>
                            <a:rPr kumimoji="1" lang="en-US" altLang="zh-CN" sz="2000" b="0" i="0" dirty="0" smtClean="0">
                              <a:solidFill>
                                <a:srgbClr val="59595A"/>
                              </a:solidFill>
                              <a:latin typeface="Cambria Math" panose="02040503050406030204" pitchFamily="18" charset="0"/>
                            </a:rPr>
                            <m:t>zomi</m:t>
                          </m:r>
                        </m:e>
                      </m:d>
                      <m:r>
                        <a:rPr kumimoji="1" lang="en-US" altLang="zh-CN" sz="2000" b="0" i="1" dirty="0" smtClean="0">
                          <a:solidFill>
                            <a:srgbClr val="59595A"/>
                          </a:solidFill>
                          <a:latin typeface="Cambria Math" panose="02040503050406030204" pitchFamily="18" charset="0"/>
                        </a:rPr>
                        <m:t>=</m:t>
                      </m:r>
                      <m:r>
                        <a:rPr kumimoji="1" lang="en-US" altLang="zh-CN" sz="2000" b="0" i="1" dirty="0" smtClean="0">
                          <a:solidFill>
                            <a:srgbClr val="59595A"/>
                          </a:solidFill>
                          <a:latin typeface="Cambria Math" panose="02040503050406030204" pitchFamily="18" charset="0"/>
                        </a:rPr>
                        <m:t>𝑃</m:t>
                      </m:r>
                      <m:d>
                        <m:dPr>
                          <m:ctrlPr>
                            <a:rPr kumimoji="1" lang="en-US" altLang="zh-CN" sz="2000" b="0" i="1" dirty="0" smtClean="0">
                              <a:solidFill>
                                <a:srgbClr val="59595A"/>
                              </a:solidFill>
                              <a:latin typeface="Cambria Math" panose="02040503050406030204" pitchFamily="18" charset="0"/>
                            </a:rPr>
                          </m:ctrlPr>
                        </m:dPr>
                        <m:e>
                          <m:r>
                            <m:rPr>
                              <m:sty m:val="p"/>
                            </m:rPr>
                            <a:rPr kumimoji="1" lang="en-US" altLang="zh-CN" sz="2000" b="0" i="0" dirty="0" smtClean="0">
                              <a:solidFill>
                                <a:srgbClr val="59595A"/>
                              </a:solidFill>
                              <a:latin typeface="Cambria Math" panose="02040503050406030204" pitchFamily="18" charset="0"/>
                            </a:rPr>
                            <m:t>follow</m:t>
                          </m:r>
                        </m:e>
                      </m:d>
                      <m:r>
                        <a:rPr kumimoji="1" lang="en-US" altLang="zh-CN" sz="2000" i="1" dirty="0">
                          <a:solidFill>
                            <a:srgbClr val="59595A"/>
                          </a:solidFill>
                          <a:latin typeface="Cambria Math" panose="02040503050406030204" pitchFamily="18" charset="0"/>
                        </a:rPr>
                        <m:t>𝑃</m:t>
                      </m:r>
                      <m:r>
                        <a:rPr kumimoji="1" lang="en-US" altLang="zh-CN" sz="2000" b="0" i="1" dirty="0" smtClean="0">
                          <a:solidFill>
                            <a:srgbClr val="59595A"/>
                          </a:solidFill>
                          <a:latin typeface="Cambria Math" panose="02040503050406030204" pitchFamily="18" charset="0"/>
                        </a:rPr>
                        <m:t>(</m:t>
                      </m:r>
                      <m:r>
                        <m:rPr>
                          <m:sty m:val="p"/>
                        </m:rPr>
                        <a:rPr kumimoji="1" lang="en-US" altLang="zh-CN" sz="2000" b="0" i="0" dirty="0" smtClean="0">
                          <a:solidFill>
                            <a:srgbClr val="59595A"/>
                          </a:solidFill>
                          <a:latin typeface="Cambria Math" panose="02040503050406030204" pitchFamily="18" charset="0"/>
                        </a:rPr>
                        <m:t>zomi</m:t>
                      </m:r>
                      <m:d>
                        <m:dPr>
                          <m:begChr m:val="|"/>
                          <m:endChr m:val=""/>
                          <m:ctrlPr>
                            <a:rPr kumimoji="1" lang="en-US" altLang="zh-CN" sz="2000" i="1" dirty="0">
                              <a:solidFill>
                                <a:srgbClr val="59595A"/>
                              </a:solidFill>
                              <a:latin typeface="Cambria Math" panose="02040503050406030204" pitchFamily="18" charset="0"/>
                            </a:rPr>
                          </m:ctrlPr>
                        </m:dPr>
                        <m:e>
                          <m:r>
                            <m:rPr>
                              <m:sty m:val="p"/>
                            </m:rPr>
                            <a:rPr kumimoji="1" lang="en-US" altLang="zh-CN" sz="2000" b="0" i="0" dirty="0" smtClean="0">
                              <a:solidFill>
                                <a:srgbClr val="59595A"/>
                              </a:solidFill>
                              <a:latin typeface="Cambria Math" panose="02040503050406030204" pitchFamily="18" charset="0"/>
                            </a:rPr>
                            <m:t>follow</m:t>
                          </m:r>
                        </m:e>
                      </m:d>
                      <m:r>
                        <a:rPr kumimoji="1" lang="en-US" altLang="zh-CN" sz="2000" b="0" i="1" dirty="0" smtClean="0">
                          <a:solidFill>
                            <a:srgbClr val="59595A"/>
                          </a:solidFill>
                          <a:latin typeface="Cambria Math" panose="02040503050406030204" pitchFamily="18" charset="0"/>
                        </a:rPr>
                        <m:t>)</m:t>
                      </m:r>
                    </m:oMath>
                  </m:oMathPara>
                </a14:m>
                <a:endParaRPr kumimoji="1" lang="zh-CN" altLang="en-US" sz="2000" b="0" i="1" dirty="0" err="1">
                  <a:solidFill>
                    <a:srgbClr val="59595A"/>
                  </a:solidFill>
                  <a:latin typeface="+mn-lt"/>
                </a:endParaRPr>
              </a:p>
            </p:txBody>
          </p:sp>
        </mc:Choice>
        <mc:Fallback xmlns="">
          <p:sp>
            <p:nvSpPr>
              <p:cNvPr id="7" name="文本框 6">
                <a:extLst>
                  <a:ext uri="{FF2B5EF4-FFF2-40B4-BE49-F238E27FC236}">
                    <a16:creationId xmlns:a16="http://schemas.microsoft.com/office/drawing/2014/main" id="{9FF38C0E-DFEC-3748-9A1B-AD735782F480}"/>
                  </a:ext>
                </a:extLst>
              </p:cNvPr>
              <p:cNvSpPr txBox="1">
                <a:spLocks noRot="1" noChangeAspect="1" noMove="1" noResize="1" noEditPoints="1" noAdjustHandles="1" noChangeArrowheads="1" noChangeShapeType="1" noTextEdit="1"/>
              </p:cNvSpPr>
              <p:nvPr/>
            </p:nvSpPr>
            <p:spPr>
              <a:xfrm>
                <a:off x="3434085" y="5079309"/>
                <a:ext cx="4906215" cy="307777"/>
              </a:xfrm>
              <a:prstGeom prst="rect">
                <a:avLst/>
              </a:prstGeom>
              <a:blipFill>
                <a:blip r:embed="rId5"/>
                <a:stretch>
                  <a:fillRect t="-160000" b="-244000"/>
                </a:stretch>
              </a:blipFill>
            </p:spPr>
            <p:txBody>
              <a:bodyPr/>
              <a:lstStyle/>
              <a:p>
                <a:r>
                  <a:rPr lang="zh-CN" altLang="en-US">
                    <a:noFill/>
                  </a:rPr>
                  <a:t> </a:t>
                </a:r>
              </a:p>
            </p:txBody>
          </p:sp>
        </mc:Fallback>
      </mc:AlternateContent>
      <p:sp>
        <p:nvSpPr>
          <p:cNvPr id="8" name="内容占位符 2">
            <a:extLst>
              <a:ext uri="{FF2B5EF4-FFF2-40B4-BE49-F238E27FC236}">
                <a16:creationId xmlns:a16="http://schemas.microsoft.com/office/drawing/2014/main" id="{AA7DC418-C71F-7F42-A3B1-4F6C7BF7F2CD}"/>
              </a:ext>
            </a:extLst>
          </p:cNvPr>
          <p:cNvSpPr txBox="1">
            <a:spLocks/>
          </p:cNvSpPr>
          <p:nvPr/>
        </p:nvSpPr>
        <p:spPr>
          <a:xfrm>
            <a:off x="623635" y="4292250"/>
            <a:ext cx="10963473" cy="589190"/>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en-US" altLang="zh-CN" dirty="0">
                <a:latin typeface="Gill Sans MT" panose="020B0502020104020203" pitchFamily="34" charset="0"/>
              </a:rPr>
              <a:t>Example:</a:t>
            </a:r>
            <a:endParaRPr kumimoji="1" lang="en-US" dirty="0">
              <a:latin typeface="Gill Sans MT" panose="020B0502020104020203" pitchFamily="34" charset="0"/>
            </a:endParaRPr>
          </a:p>
        </p:txBody>
      </p:sp>
    </p:spTree>
    <p:extLst>
      <p:ext uri="{BB962C8B-B14F-4D97-AF65-F5344CB8AC3E}">
        <p14:creationId xmlns:p14="http://schemas.microsoft.com/office/powerpoint/2010/main" val="3732768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0055C-463D-4045-BE9F-FE3F7DE79D35}"/>
              </a:ext>
            </a:extLst>
          </p:cNvPr>
          <p:cNvSpPr>
            <a:spLocks noGrp="1"/>
          </p:cNvSpPr>
          <p:nvPr>
            <p:ph type="title"/>
          </p:nvPr>
        </p:nvSpPr>
        <p:spPr/>
        <p:txBody>
          <a:bodyPr/>
          <a:lstStyle/>
          <a:p>
            <a:r>
              <a:rPr lang="en-US" altLang="zh-CN" sz="3200" dirty="0">
                <a:latin typeface="Futura Medium" panose="020B0602020204020303" pitchFamily="34" charset="-79"/>
                <a:cs typeface="Futura Medium" panose="020B0602020204020303" pitchFamily="34" charset="-79"/>
              </a:rPr>
              <a:t>Language models:</a:t>
            </a:r>
            <a:r>
              <a:rPr lang="zh-CN" altLang="en-US" sz="3200" dirty="0">
                <a:latin typeface="Futura Medium" panose="020B0602020204020303" pitchFamily="34" charset="-79"/>
                <a:cs typeface="Futura Medium" panose="020B0602020204020303" pitchFamily="34" charset="-79"/>
              </a:rPr>
              <a:t> </a:t>
            </a:r>
            <a:r>
              <a:rPr lang="en-US" altLang="zh-CN" sz="3200" dirty="0">
                <a:latin typeface="Gill Sans MT" panose="020B0502020104020203" pitchFamily="34" charset="0"/>
              </a:rPr>
              <a:t>broad</a:t>
            </a:r>
            <a:r>
              <a:rPr lang="en-US" altLang="zh-CN" sz="3200" dirty="0">
                <a:latin typeface="Futura Medium" panose="020B0602020204020303" pitchFamily="34" charset="-79"/>
                <a:cs typeface="Futura Medium" panose="020B0602020204020303" pitchFamily="34" charset="-79"/>
              </a:rPr>
              <a:t> sense</a:t>
            </a:r>
            <a:r>
              <a:rPr lang="zh-CN" altLang="en-US" sz="3200" dirty="0">
                <a:latin typeface="Futura Medium" panose="020B0602020204020303" pitchFamily="34" charset="-79"/>
                <a:cs typeface="Futura Medium" panose="020B0602020204020303" pitchFamily="34" charset="-79"/>
              </a:rPr>
              <a:t> </a:t>
            </a:r>
            <a:endParaRPr kumimoji="1" lang="zh-CN" altLang="en-US" sz="320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07746586-9DC7-7441-87C1-0E9865B4A1BE}"/>
              </a:ext>
            </a:extLst>
          </p:cNvPr>
          <p:cNvSpPr>
            <a:spLocks noGrp="1"/>
          </p:cNvSpPr>
          <p:nvPr>
            <p:ph sz="half" idx="1"/>
          </p:nvPr>
        </p:nvSpPr>
        <p:spPr>
          <a:xfrm>
            <a:off x="623635" y="1495552"/>
            <a:ext cx="10963473" cy="1645416"/>
          </a:xfrm>
        </p:spPr>
        <p:txBody>
          <a:bodyPr/>
          <a:lstStyle/>
          <a:p>
            <a:r>
              <a:rPr kumimoji="1" lang="en-US" altLang="zh-CN" dirty="0">
                <a:latin typeface="Gill Sans MT" panose="020B0502020104020203" pitchFamily="34" charset="0"/>
              </a:rPr>
              <a:t>Encoder-only models (BERT, RoBERTa) </a:t>
            </a:r>
          </a:p>
          <a:p>
            <a:r>
              <a:rPr kumimoji="1" lang="en-US" altLang="zh-CN" dirty="0">
                <a:latin typeface="Gill Sans MT" panose="020B0502020104020203" pitchFamily="34" charset="0"/>
              </a:rPr>
              <a:t>Decoder-only models (GPT-3)</a:t>
            </a:r>
          </a:p>
          <a:p>
            <a:r>
              <a:rPr kumimoji="1" lang="en-US" altLang="zh-CN" dirty="0">
                <a:latin typeface="Gill Sans MT" panose="020B0502020104020203" pitchFamily="34" charset="0"/>
              </a:rPr>
              <a:t>Encoder-decoder models (T5, BART)</a:t>
            </a:r>
            <a:endParaRPr kumimoji="1" lang="zh-CN" altLang="en-US" dirty="0">
              <a:latin typeface="Gill Sans MT" panose="020B0502020104020203" pitchFamily="34" charset="0"/>
            </a:endParaRPr>
          </a:p>
        </p:txBody>
      </p:sp>
      <p:pic>
        <p:nvPicPr>
          <p:cNvPr id="10" name="图片 9">
            <a:extLst>
              <a:ext uri="{FF2B5EF4-FFF2-40B4-BE49-F238E27FC236}">
                <a16:creationId xmlns:a16="http://schemas.microsoft.com/office/drawing/2014/main" id="{B97E2EC7-2469-874E-B24C-EFF5418EC732}"/>
              </a:ext>
            </a:extLst>
          </p:cNvPr>
          <p:cNvPicPr>
            <a:picLocks noChangeAspect="1"/>
          </p:cNvPicPr>
          <p:nvPr/>
        </p:nvPicPr>
        <p:blipFill>
          <a:blip r:embed="rId3"/>
          <a:stretch>
            <a:fillRect/>
          </a:stretch>
        </p:blipFill>
        <p:spPr>
          <a:xfrm>
            <a:off x="1453865" y="3159244"/>
            <a:ext cx="9289032" cy="2791401"/>
          </a:xfrm>
          <a:prstGeom prst="rect">
            <a:avLst/>
          </a:prstGeom>
        </p:spPr>
      </p:pic>
    </p:spTree>
    <p:extLst>
      <p:ext uri="{BB962C8B-B14F-4D97-AF65-F5344CB8AC3E}">
        <p14:creationId xmlns:p14="http://schemas.microsoft.com/office/powerpoint/2010/main" val="24013420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3A2621-027F-C44C-BE36-B00F56553DE1}"/>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How large can</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name</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with</a:t>
            </a:r>
            <a:r>
              <a:rPr kumimoji="1" lang="zh-CN" altLang="en-US" sz="3200" dirty="0">
                <a:latin typeface="Futura Medium" panose="020B0602020204020303" pitchFamily="34" charset="-79"/>
                <a:cs typeface="Futura Medium" panose="020B0602020204020303" pitchFamily="34" charset="-79"/>
              </a:rPr>
              <a:t> </a:t>
            </a:r>
            <a:r>
              <a:rPr kumimoji="1" lang="en-US" altLang="zh-CN" sz="3200" u="sng" dirty="0">
                <a:latin typeface="Futura Medium" panose="020B0602020204020303" pitchFamily="34" charset="-79"/>
                <a:cs typeface="Futura Medium" panose="020B0602020204020303" pitchFamily="34" charset="-79"/>
              </a:rPr>
              <a:t>Large</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Language</a:t>
            </a:r>
            <a:r>
              <a:rPr kumimoji="1" lang="zh-CN" altLang="en-US" sz="3200" dirty="0">
                <a:latin typeface="Futura Medium" panose="020B0602020204020303" pitchFamily="34" charset="-79"/>
                <a:cs typeface="Futura Medium" panose="020B0602020204020303" pitchFamily="34" charset="-79"/>
              </a:rPr>
              <a:t> </a:t>
            </a:r>
            <a:r>
              <a:rPr kumimoji="1" lang="en-US" altLang="zh-CN" sz="3200" dirty="0">
                <a:latin typeface="Futura Medium" panose="020B0602020204020303" pitchFamily="34" charset="-79"/>
                <a:cs typeface="Futura Medium" panose="020B0602020204020303" pitchFamily="34" charset="-79"/>
              </a:rPr>
              <a:t>Model?</a:t>
            </a:r>
            <a:endParaRPr kumimoji="1" lang="zh-CN" altLang="en-US" sz="3200" dirty="0">
              <a:latin typeface="Futura Medium" panose="020B0602020204020303" pitchFamily="34" charset="-79"/>
              <a:cs typeface="Futura Medium" panose="020B0602020204020303" pitchFamily="34" charset="-79"/>
            </a:endParaRPr>
          </a:p>
        </p:txBody>
      </p:sp>
      <p:pic>
        <p:nvPicPr>
          <p:cNvPr id="5" name="图片 4">
            <a:extLst>
              <a:ext uri="{FF2B5EF4-FFF2-40B4-BE49-F238E27FC236}">
                <a16:creationId xmlns:a16="http://schemas.microsoft.com/office/drawing/2014/main" id="{264DE705-E419-3946-9B19-002EE0AD3455}"/>
              </a:ext>
            </a:extLst>
          </p:cNvPr>
          <p:cNvPicPr>
            <a:picLocks noChangeAspect="1"/>
          </p:cNvPicPr>
          <p:nvPr/>
        </p:nvPicPr>
        <p:blipFill>
          <a:blip r:embed="rId2"/>
          <a:stretch>
            <a:fillRect/>
          </a:stretch>
        </p:blipFill>
        <p:spPr>
          <a:xfrm>
            <a:off x="1921917" y="1254250"/>
            <a:ext cx="7834959" cy="5055070"/>
          </a:xfrm>
          <a:prstGeom prst="rect">
            <a:avLst/>
          </a:prstGeom>
        </p:spPr>
      </p:pic>
      <p:sp>
        <p:nvSpPr>
          <p:cNvPr id="6" name="矩形 5">
            <a:extLst>
              <a:ext uri="{FF2B5EF4-FFF2-40B4-BE49-F238E27FC236}">
                <a16:creationId xmlns:a16="http://schemas.microsoft.com/office/drawing/2014/main" id="{B47E41F3-4D6E-E943-BCAE-0D4DAA93E622}"/>
              </a:ext>
            </a:extLst>
          </p:cNvPr>
          <p:cNvSpPr/>
          <p:nvPr/>
        </p:nvSpPr>
        <p:spPr>
          <a:xfrm>
            <a:off x="9756876" y="5200148"/>
            <a:ext cx="2202847" cy="369332"/>
          </a:xfrm>
          <a:prstGeom prst="rect">
            <a:avLst/>
          </a:prstGeom>
        </p:spPr>
        <p:txBody>
          <a:bodyPr wrap="none">
            <a:spAutoFit/>
          </a:bodyPr>
          <a:lstStyle/>
          <a:p>
            <a:r>
              <a:rPr lang="zh-CN" altLang="en-US" b="1" dirty="0">
                <a:solidFill>
                  <a:srgbClr val="59595A"/>
                </a:solidFill>
                <a:latin typeface="PingFang SC" panose="020B0400000000000000" pitchFamily="34" charset="-122"/>
                <a:ea typeface="PingFang SC" panose="020B0400000000000000" pitchFamily="34" charset="-122"/>
              </a:rPr>
              <a:t>一千万 </a:t>
            </a:r>
            <a:r>
              <a:rPr lang="en-US" altLang="zh-CN" b="1" dirty="0">
                <a:solidFill>
                  <a:srgbClr val="59595A"/>
                </a:solidFill>
                <a:latin typeface="PingFang SC" panose="020B0400000000000000" pitchFamily="34" charset="-122"/>
                <a:ea typeface="PingFang SC" panose="020B0400000000000000" pitchFamily="34" charset="-122"/>
              </a:rPr>
              <a:t>=</a:t>
            </a:r>
            <a:r>
              <a:rPr lang="zh-CN" altLang="en-US" b="1" dirty="0">
                <a:solidFill>
                  <a:srgbClr val="59595A"/>
                </a:solidFill>
                <a:latin typeface="PingFang SC" panose="020B0400000000000000" pitchFamily="34" charset="-122"/>
                <a:ea typeface="PingFang SC" panose="020B0400000000000000" pitchFamily="34" charset="-122"/>
              </a:rPr>
              <a:t> </a:t>
            </a:r>
            <a:r>
              <a:rPr lang="en-US" altLang="zh-CN" b="1" dirty="0">
                <a:solidFill>
                  <a:srgbClr val="59595A"/>
                </a:solidFill>
                <a:latin typeface="PingFang SC" panose="020B0400000000000000" pitchFamily="34" charset="-122"/>
                <a:ea typeface="PingFang SC" panose="020B0400000000000000" pitchFamily="34" charset="-122"/>
              </a:rPr>
              <a:t>10 million</a:t>
            </a:r>
            <a:endParaRPr lang="zh-CN" altLang="en-US" dirty="0">
              <a:solidFill>
                <a:srgbClr val="59595A"/>
              </a:solidFill>
            </a:endParaRPr>
          </a:p>
        </p:txBody>
      </p:sp>
      <p:sp>
        <p:nvSpPr>
          <p:cNvPr id="7" name="矩形 6">
            <a:extLst>
              <a:ext uri="{FF2B5EF4-FFF2-40B4-BE49-F238E27FC236}">
                <a16:creationId xmlns:a16="http://schemas.microsoft.com/office/drawing/2014/main" id="{CEA8A642-A5D6-8E4F-B201-A3B79F8FD629}"/>
              </a:ext>
            </a:extLst>
          </p:cNvPr>
          <p:cNvSpPr/>
          <p:nvPr/>
        </p:nvSpPr>
        <p:spPr>
          <a:xfrm>
            <a:off x="9742489" y="4698432"/>
            <a:ext cx="1770036" cy="369332"/>
          </a:xfrm>
          <a:prstGeom prst="rect">
            <a:avLst/>
          </a:prstGeom>
        </p:spPr>
        <p:txBody>
          <a:bodyPr wrap="none">
            <a:spAutoFit/>
          </a:bodyPr>
          <a:lstStyle/>
          <a:p>
            <a:r>
              <a:rPr lang="zh-CN" altLang="en-US" b="1" dirty="0">
                <a:solidFill>
                  <a:srgbClr val="59595A"/>
                </a:solidFill>
                <a:latin typeface="PingFang SC" panose="020B0400000000000000" pitchFamily="34" charset="-122"/>
                <a:ea typeface="PingFang SC" panose="020B0400000000000000" pitchFamily="34" charset="-122"/>
              </a:rPr>
              <a:t>十亿 </a:t>
            </a:r>
            <a:r>
              <a:rPr lang="en-US" altLang="zh-CN" b="1" dirty="0">
                <a:solidFill>
                  <a:srgbClr val="59595A"/>
                </a:solidFill>
                <a:latin typeface="PingFang SC" panose="020B0400000000000000" pitchFamily="34" charset="-122"/>
                <a:ea typeface="PingFang SC" panose="020B0400000000000000" pitchFamily="34" charset="-122"/>
              </a:rPr>
              <a:t>=</a:t>
            </a:r>
            <a:r>
              <a:rPr lang="zh-CN" altLang="en-US" b="1" dirty="0">
                <a:solidFill>
                  <a:srgbClr val="59595A"/>
                </a:solidFill>
                <a:latin typeface="PingFang SC" panose="020B0400000000000000" pitchFamily="34" charset="-122"/>
                <a:ea typeface="PingFang SC" panose="020B0400000000000000" pitchFamily="34" charset="-122"/>
              </a:rPr>
              <a:t> </a:t>
            </a:r>
            <a:r>
              <a:rPr lang="en-US" altLang="zh-CN" b="1" dirty="0">
                <a:solidFill>
                  <a:srgbClr val="59595A"/>
                </a:solidFill>
                <a:latin typeface="PingFang SC" panose="020B0400000000000000" pitchFamily="34" charset="-122"/>
                <a:ea typeface="PingFang SC" panose="020B0400000000000000" pitchFamily="34" charset="-122"/>
              </a:rPr>
              <a:t>1 billion</a:t>
            </a:r>
            <a:endParaRPr lang="zh-CN" altLang="en-US" dirty="0">
              <a:solidFill>
                <a:srgbClr val="59595A"/>
              </a:solidFill>
            </a:endParaRPr>
          </a:p>
        </p:txBody>
      </p:sp>
    </p:spTree>
    <p:extLst>
      <p:ext uri="{BB962C8B-B14F-4D97-AF65-F5344CB8AC3E}">
        <p14:creationId xmlns:p14="http://schemas.microsoft.com/office/powerpoint/2010/main" val="14169614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00" advClick="0">
        <p159:morph option="byObject"/>
      </p:transition>
    </mc:Choice>
    <mc:Fallback>
      <p:transition spd="med"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16662</TotalTime>
  <Words>1359</Words>
  <Application>Microsoft Macintosh PowerPoint</Application>
  <PresentationFormat>自定义</PresentationFormat>
  <Paragraphs>128</Paragraphs>
  <Slides>28</Slides>
  <Notes>4</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28</vt:i4>
      </vt:variant>
    </vt:vector>
  </HeadingPairs>
  <TitlesOfParts>
    <vt:vector size="50" baseType="lpstr">
      <vt:lpstr>黑体</vt:lpstr>
      <vt:lpstr>华文细黑</vt:lpstr>
      <vt:lpstr>Microsoft YaHei</vt:lpstr>
      <vt:lpstr>Microsoft YaHei</vt:lpstr>
      <vt:lpstr>FrutigerNext LT Bold</vt:lpstr>
      <vt:lpstr>FrutigerNext LT Light</vt:lpstr>
      <vt:lpstr>FrutigerNext LT Medium</vt:lpstr>
      <vt:lpstr>GEETYPE-SkyGB-Flash Reguar</vt:lpstr>
      <vt:lpstr>PingFang SC</vt:lpstr>
      <vt:lpstr>Arial</vt:lpstr>
      <vt:lpstr>Calibri</vt:lpstr>
      <vt:lpstr>Cambria Math</vt:lpstr>
      <vt:lpstr>Franklin Gothic Book</vt:lpstr>
      <vt:lpstr>Futura Medium</vt:lpstr>
      <vt:lpstr>Gill Sans MT</vt:lpstr>
      <vt:lpstr>Wingdings</vt:lpstr>
      <vt:lpstr>Title1</vt:lpstr>
      <vt:lpstr>Title2</vt:lpstr>
      <vt:lpstr>content01</vt:lpstr>
      <vt:lpstr>Content02</vt:lpstr>
      <vt:lpstr>code01</vt:lpstr>
      <vt:lpstr>Thankyou</vt:lpstr>
      <vt:lpstr>大模型算法</vt:lpstr>
      <vt:lpstr>PowerPoint 演示文稿</vt:lpstr>
      <vt:lpstr>PowerPoint 演示文稿</vt:lpstr>
      <vt:lpstr>PowerPoint 演示文稿</vt:lpstr>
      <vt:lpstr>What are large language models (LLMs) ?</vt:lpstr>
      <vt:lpstr>Language models: narrow sense </vt:lpstr>
      <vt:lpstr>Language models: narrow sense </vt:lpstr>
      <vt:lpstr>Language models: broad sense </vt:lpstr>
      <vt:lpstr>How large can name with Large Language Model?</vt:lpstr>
      <vt:lpstr>How large can name with Large Language Model?</vt:lpstr>
      <vt:lpstr>Two Stage: What Pre-training and adaptation?</vt:lpstr>
      <vt:lpstr>Why Large Language Model?</vt:lpstr>
      <vt:lpstr>Recurrent neural network，RNN</vt:lpstr>
      <vt:lpstr>Recurrent neural network，RNN</vt:lpstr>
      <vt:lpstr>Long Short Term Memory, LSTM </vt:lpstr>
      <vt:lpstr>Long Short Term Memory, LSTM </vt:lpstr>
      <vt:lpstr>Long Short Term Memory, LSTM </vt:lpstr>
      <vt:lpstr>RNN with attention</vt:lpstr>
      <vt:lpstr>Transformer, Attention is all you need</vt:lpstr>
      <vt:lpstr>Transformer, Attention is all you need</vt:lpstr>
      <vt:lpstr>Transformer, Attention is all you need</vt:lpstr>
      <vt:lpstr>Transformer, Attention is all you need</vt:lpstr>
      <vt:lpstr>Transformer, Attention is all you need</vt:lpstr>
      <vt:lpstr>Transformer, Attention is all you need</vt:lpstr>
      <vt:lpstr>Transformer, Attention is all you need</vt:lpstr>
      <vt:lpstr>Lecture Summary</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2145</cp:revision>
  <dcterms:created xsi:type="dcterms:W3CDTF">2015-01-14T10:38:57Z</dcterms:created>
  <dcterms:modified xsi:type="dcterms:W3CDTF">2022-10-30T08:16:52Z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